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1" r:id="rId4"/>
    <p:sldId id="258" r:id="rId5"/>
    <p:sldId id="259" r:id="rId6"/>
    <p:sldId id="260" r:id="rId7"/>
    <p:sldId id="261" r:id="rId8"/>
    <p:sldId id="262" r:id="rId9"/>
    <p:sldId id="263" r:id="rId10"/>
    <p:sldId id="272" r:id="rId11"/>
    <p:sldId id="273" r:id="rId12"/>
    <p:sldId id="274" r:id="rId13"/>
    <p:sldId id="275" r:id="rId14"/>
    <p:sldId id="276" r:id="rId15"/>
    <p:sldId id="270" r:id="rId16"/>
    <p:sldId id="277" r:id="rId17"/>
    <p:sldId id="278" r:id="rId18"/>
    <p:sldId id="279" r:id="rId19"/>
    <p:sldId id="280" r:id="rId20"/>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3" d="100"/>
          <a:sy n="103" d="100"/>
        </p:scale>
        <p:origin x="180"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jpg>
</file>

<file path=ppt/media/image3.jpeg>
</file>

<file path=ppt/media/image4.jpe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58D6F-D79D-D0DC-7659-6A9F231693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vi-VN"/>
          </a:p>
        </p:txBody>
      </p:sp>
      <p:sp>
        <p:nvSpPr>
          <p:cNvPr id="3" name="Subtitle 2">
            <a:extLst>
              <a:ext uri="{FF2B5EF4-FFF2-40B4-BE49-F238E27FC236}">
                <a16:creationId xmlns:a16="http://schemas.microsoft.com/office/drawing/2014/main" id="{EB96FFE3-D23E-6125-DE45-ABF453FE6D9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4" name="Date Placeholder 3">
            <a:extLst>
              <a:ext uri="{FF2B5EF4-FFF2-40B4-BE49-F238E27FC236}">
                <a16:creationId xmlns:a16="http://schemas.microsoft.com/office/drawing/2014/main" id="{3AA8909E-0813-219C-17C0-0C78098647F4}"/>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5" name="Footer Placeholder 4">
            <a:extLst>
              <a:ext uri="{FF2B5EF4-FFF2-40B4-BE49-F238E27FC236}">
                <a16:creationId xmlns:a16="http://schemas.microsoft.com/office/drawing/2014/main" id="{623B8A5D-97B2-43D8-44F1-C470DB037DB2}"/>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E122C849-341E-D00E-66B3-14B3B0204B34}"/>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1908187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974E5-E28C-8EEB-9C27-4029CC24AA74}"/>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60084D13-A4C7-EE33-AA05-5B2BAFB902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BA31461A-553E-4082-F31E-0D0258F5FB2B}"/>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5" name="Footer Placeholder 4">
            <a:extLst>
              <a:ext uri="{FF2B5EF4-FFF2-40B4-BE49-F238E27FC236}">
                <a16:creationId xmlns:a16="http://schemas.microsoft.com/office/drawing/2014/main" id="{EC0A83B1-9EC1-89DE-0BA1-EFA5EE2D9C2B}"/>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4E201BBC-1AD8-580C-CB97-C447A3A33BCF}"/>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4245358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184F38-DCD4-C2EB-CC7F-7C46266A91D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id="{933646EE-D0E0-E5F8-E2C5-F944BA4D699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2BAFC434-2722-5E81-DA61-AD55D7CCF610}"/>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5" name="Footer Placeholder 4">
            <a:extLst>
              <a:ext uri="{FF2B5EF4-FFF2-40B4-BE49-F238E27FC236}">
                <a16:creationId xmlns:a16="http://schemas.microsoft.com/office/drawing/2014/main" id="{287D0E2B-BFBF-C4B6-0063-E060C071E8A6}"/>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C6A6C605-4A99-3291-83C8-59657CDA1CD8}"/>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156610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A48A4-81CE-37C7-FB1F-94D45303787A}"/>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BFB0DB9E-B1E0-77C0-DEF5-FB410741813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1B4B53BB-19E1-259A-9C87-47947499D3AE}"/>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5" name="Footer Placeholder 4">
            <a:extLst>
              <a:ext uri="{FF2B5EF4-FFF2-40B4-BE49-F238E27FC236}">
                <a16:creationId xmlns:a16="http://schemas.microsoft.com/office/drawing/2014/main" id="{714C7F27-8A86-82F2-C051-5949F485315A}"/>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33911B7C-69F7-14C1-B046-93014F303717}"/>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1030646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E5A57-FD46-3139-52CF-DA387C8C37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vi-VN"/>
          </a:p>
        </p:txBody>
      </p:sp>
      <p:sp>
        <p:nvSpPr>
          <p:cNvPr id="3" name="Text Placeholder 2">
            <a:extLst>
              <a:ext uri="{FF2B5EF4-FFF2-40B4-BE49-F238E27FC236}">
                <a16:creationId xmlns:a16="http://schemas.microsoft.com/office/drawing/2014/main" id="{BCEEA182-9D70-C186-8415-5824E6942E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02720A-4674-8E7B-5E7F-017D16104503}"/>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5" name="Footer Placeholder 4">
            <a:extLst>
              <a:ext uri="{FF2B5EF4-FFF2-40B4-BE49-F238E27FC236}">
                <a16:creationId xmlns:a16="http://schemas.microsoft.com/office/drawing/2014/main" id="{5847999C-8C55-7007-BD57-1CE055035A48}"/>
              </a:ext>
            </a:extLst>
          </p:cNvPr>
          <p:cNvSpPr>
            <a:spLocks noGrp="1"/>
          </p:cNvSpPr>
          <p:nvPr>
            <p:ph type="ftr" sz="quarter" idx="11"/>
          </p:nvPr>
        </p:nvSpPr>
        <p:spPr/>
        <p:txBody>
          <a:bodyPr/>
          <a:lstStyle/>
          <a:p>
            <a:endParaRPr lang="vi-VN"/>
          </a:p>
        </p:txBody>
      </p:sp>
      <p:sp>
        <p:nvSpPr>
          <p:cNvPr id="6" name="Slide Number Placeholder 5">
            <a:extLst>
              <a:ext uri="{FF2B5EF4-FFF2-40B4-BE49-F238E27FC236}">
                <a16:creationId xmlns:a16="http://schemas.microsoft.com/office/drawing/2014/main" id="{EE0B7BDB-0AD9-5D4A-D456-1DDB68BFAB29}"/>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2518310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9B2C2-3F25-4FC8-1D63-D0BE35FB94F7}"/>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id="{FA74CFB3-10F1-4AEF-BFE1-BE94002823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id="{3A05EBB8-2DE3-BF71-8443-E4BEECB2292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a:extLst>
              <a:ext uri="{FF2B5EF4-FFF2-40B4-BE49-F238E27FC236}">
                <a16:creationId xmlns:a16="http://schemas.microsoft.com/office/drawing/2014/main" id="{4C57164E-11A9-A7FD-8AF3-EF4E06FBC799}"/>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6" name="Footer Placeholder 5">
            <a:extLst>
              <a:ext uri="{FF2B5EF4-FFF2-40B4-BE49-F238E27FC236}">
                <a16:creationId xmlns:a16="http://schemas.microsoft.com/office/drawing/2014/main" id="{A25239F8-1059-8267-2F55-B62C257F715F}"/>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CBD99797-EEE0-EBD8-95AB-25DCACF113A5}"/>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191468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05701-9B45-43D2-FAA0-79E730A94BF1}"/>
              </a:ext>
            </a:extLst>
          </p:cNvPr>
          <p:cNvSpPr>
            <a:spLocks noGrp="1"/>
          </p:cNvSpPr>
          <p:nvPr>
            <p:ph type="title"/>
          </p:nvPr>
        </p:nvSpPr>
        <p:spPr>
          <a:xfrm>
            <a:off x="839788" y="365125"/>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id="{FB1FFCE9-83AA-28EE-3C67-1434A2741A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E67B3E-84F2-4F6B-4569-70AD93B6B0D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id="{F8152613-9CA6-8675-711B-AD6DA20723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1227CE9-0BE3-29D3-8A8F-0F7D7BE03C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id="{D406CAF4-AD76-4897-38D8-C455419E13DA}"/>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8" name="Footer Placeholder 7">
            <a:extLst>
              <a:ext uri="{FF2B5EF4-FFF2-40B4-BE49-F238E27FC236}">
                <a16:creationId xmlns:a16="http://schemas.microsoft.com/office/drawing/2014/main" id="{BAF14733-4A00-CE51-A255-FBD5FE11D719}"/>
              </a:ext>
            </a:extLst>
          </p:cNvPr>
          <p:cNvSpPr>
            <a:spLocks noGrp="1"/>
          </p:cNvSpPr>
          <p:nvPr>
            <p:ph type="ftr" sz="quarter" idx="11"/>
          </p:nvPr>
        </p:nvSpPr>
        <p:spPr/>
        <p:txBody>
          <a:bodyPr/>
          <a:lstStyle/>
          <a:p>
            <a:endParaRPr lang="vi-VN"/>
          </a:p>
        </p:txBody>
      </p:sp>
      <p:sp>
        <p:nvSpPr>
          <p:cNvPr id="9" name="Slide Number Placeholder 8">
            <a:extLst>
              <a:ext uri="{FF2B5EF4-FFF2-40B4-BE49-F238E27FC236}">
                <a16:creationId xmlns:a16="http://schemas.microsoft.com/office/drawing/2014/main" id="{38E9F88C-BD98-DCD4-2623-CCBC5B85AA08}"/>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5794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EFA39-D3E3-2557-78D2-88FA1E8E5033}"/>
              </a:ext>
            </a:extLst>
          </p:cNvPr>
          <p:cNvSpPr>
            <a:spLocks noGrp="1"/>
          </p:cNvSpPr>
          <p:nvPr>
            <p:ph type="title"/>
          </p:nvPr>
        </p:nvSpPr>
        <p:spPr/>
        <p:txBody>
          <a:bodyPr/>
          <a:lstStyle/>
          <a:p>
            <a:r>
              <a:rPr lang="en-US"/>
              <a:t>Click to edit Master title style</a:t>
            </a:r>
            <a:endParaRPr lang="vi-VN"/>
          </a:p>
        </p:txBody>
      </p:sp>
      <p:sp>
        <p:nvSpPr>
          <p:cNvPr id="3" name="Date Placeholder 2">
            <a:extLst>
              <a:ext uri="{FF2B5EF4-FFF2-40B4-BE49-F238E27FC236}">
                <a16:creationId xmlns:a16="http://schemas.microsoft.com/office/drawing/2014/main" id="{C82F7BE8-E3AD-162E-0EC5-8AB883E5D9F3}"/>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4" name="Footer Placeholder 3">
            <a:extLst>
              <a:ext uri="{FF2B5EF4-FFF2-40B4-BE49-F238E27FC236}">
                <a16:creationId xmlns:a16="http://schemas.microsoft.com/office/drawing/2014/main" id="{EF865B4F-C6CB-8A90-22CD-601D97B41CED}"/>
              </a:ext>
            </a:extLst>
          </p:cNvPr>
          <p:cNvSpPr>
            <a:spLocks noGrp="1"/>
          </p:cNvSpPr>
          <p:nvPr>
            <p:ph type="ftr" sz="quarter" idx="11"/>
          </p:nvPr>
        </p:nvSpPr>
        <p:spPr/>
        <p:txBody>
          <a:bodyPr/>
          <a:lstStyle/>
          <a:p>
            <a:endParaRPr lang="vi-VN"/>
          </a:p>
        </p:txBody>
      </p:sp>
      <p:sp>
        <p:nvSpPr>
          <p:cNvPr id="5" name="Slide Number Placeholder 4">
            <a:extLst>
              <a:ext uri="{FF2B5EF4-FFF2-40B4-BE49-F238E27FC236}">
                <a16:creationId xmlns:a16="http://schemas.microsoft.com/office/drawing/2014/main" id="{AA5914D4-2BC1-5D8D-DE70-D79F06470C10}"/>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34852953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878242A-48A1-7ADE-6E70-F51029F8E19B}"/>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3" name="Footer Placeholder 2">
            <a:extLst>
              <a:ext uri="{FF2B5EF4-FFF2-40B4-BE49-F238E27FC236}">
                <a16:creationId xmlns:a16="http://schemas.microsoft.com/office/drawing/2014/main" id="{8EC9CC04-BC87-146C-9588-C9AF28FD005A}"/>
              </a:ext>
            </a:extLst>
          </p:cNvPr>
          <p:cNvSpPr>
            <a:spLocks noGrp="1"/>
          </p:cNvSpPr>
          <p:nvPr>
            <p:ph type="ftr" sz="quarter" idx="11"/>
          </p:nvPr>
        </p:nvSpPr>
        <p:spPr/>
        <p:txBody>
          <a:bodyPr/>
          <a:lstStyle/>
          <a:p>
            <a:endParaRPr lang="vi-VN"/>
          </a:p>
        </p:txBody>
      </p:sp>
      <p:sp>
        <p:nvSpPr>
          <p:cNvPr id="4" name="Slide Number Placeholder 3">
            <a:extLst>
              <a:ext uri="{FF2B5EF4-FFF2-40B4-BE49-F238E27FC236}">
                <a16:creationId xmlns:a16="http://schemas.microsoft.com/office/drawing/2014/main" id="{B4934C28-E14A-28DC-635F-42D998E06FAE}"/>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2505901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1DE80-8D98-881C-F6D0-C19786B7B2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id="{740D019F-3D7D-D5BB-C864-341CB2F902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id="{52A3B5DD-66AA-5C4E-5210-A8AEC94F70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250E09-6532-4730-3C99-1B9AB84EB173}"/>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6" name="Footer Placeholder 5">
            <a:extLst>
              <a:ext uri="{FF2B5EF4-FFF2-40B4-BE49-F238E27FC236}">
                <a16:creationId xmlns:a16="http://schemas.microsoft.com/office/drawing/2014/main" id="{B95BB85C-BEE0-E199-7307-44F6619EC40E}"/>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243CCC45-0EA8-FCC3-1626-090A40B09846}"/>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34595493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56AA1-6949-0B7F-D663-34AAC5E52B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id="{9E76D90C-3E30-C23D-EA9C-AD41714A1C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id="{8BA0901A-D940-B2AE-5FF5-1DA9E47DE5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ED54A7-6E01-4687-A3EC-A07CCB1C2CBC}"/>
              </a:ext>
            </a:extLst>
          </p:cNvPr>
          <p:cNvSpPr>
            <a:spLocks noGrp="1"/>
          </p:cNvSpPr>
          <p:nvPr>
            <p:ph type="dt" sz="half" idx="10"/>
          </p:nvPr>
        </p:nvSpPr>
        <p:spPr/>
        <p:txBody>
          <a:bodyPr/>
          <a:lstStyle/>
          <a:p>
            <a:fld id="{D24D00F9-A54F-47E0-9B5A-0069664AF6F9}" type="datetimeFigureOut">
              <a:rPr lang="vi-VN" smtClean="0"/>
              <a:t>06/01/2026</a:t>
            </a:fld>
            <a:endParaRPr lang="vi-VN"/>
          </a:p>
        </p:txBody>
      </p:sp>
      <p:sp>
        <p:nvSpPr>
          <p:cNvPr id="6" name="Footer Placeholder 5">
            <a:extLst>
              <a:ext uri="{FF2B5EF4-FFF2-40B4-BE49-F238E27FC236}">
                <a16:creationId xmlns:a16="http://schemas.microsoft.com/office/drawing/2014/main" id="{E8B4D69F-688E-D83F-B2DC-9983B24853C6}"/>
              </a:ext>
            </a:extLst>
          </p:cNvPr>
          <p:cNvSpPr>
            <a:spLocks noGrp="1"/>
          </p:cNvSpPr>
          <p:nvPr>
            <p:ph type="ftr" sz="quarter" idx="11"/>
          </p:nvPr>
        </p:nvSpPr>
        <p:spPr/>
        <p:txBody>
          <a:bodyPr/>
          <a:lstStyle/>
          <a:p>
            <a:endParaRPr lang="vi-VN"/>
          </a:p>
        </p:txBody>
      </p:sp>
      <p:sp>
        <p:nvSpPr>
          <p:cNvPr id="7" name="Slide Number Placeholder 6">
            <a:extLst>
              <a:ext uri="{FF2B5EF4-FFF2-40B4-BE49-F238E27FC236}">
                <a16:creationId xmlns:a16="http://schemas.microsoft.com/office/drawing/2014/main" id="{6C743895-378B-13B3-24A4-3E5E58B48A64}"/>
              </a:ext>
            </a:extLst>
          </p:cNvPr>
          <p:cNvSpPr>
            <a:spLocks noGrp="1"/>
          </p:cNvSpPr>
          <p:nvPr>
            <p:ph type="sldNum" sz="quarter" idx="12"/>
          </p:nvPr>
        </p:nvSpPr>
        <p:spPr/>
        <p:txBody>
          <a:bodyPr/>
          <a:lstStyle/>
          <a:p>
            <a:fld id="{0783C0E6-7F5D-440D-9031-A6B130096027}" type="slidenum">
              <a:rPr lang="vi-VN" smtClean="0"/>
              <a:t>‹#›</a:t>
            </a:fld>
            <a:endParaRPr lang="vi-VN"/>
          </a:p>
        </p:txBody>
      </p:sp>
    </p:spTree>
    <p:extLst>
      <p:ext uri="{BB962C8B-B14F-4D97-AF65-F5344CB8AC3E}">
        <p14:creationId xmlns:p14="http://schemas.microsoft.com/office/powerpoint/2010/main" val="30216090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DB19B2-6A04-FA96-8FF0-A1DB0ECFC1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id="{EB234A67-0C26-8A88-16A5-A94536F204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a:extLst>
              <a:ext uri="{FF2B5EF4-FFF2-40B4-BE49-F238E27FC236}">
                <a16:creationId xmlns:a16="http://schemas.microsoft.com/office/drawing/2014/main" id="{0867C7EA-A6F2-CB8E-FD74-19FD056574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4D00F9-A54F-47E0-9B5A-0069664AF6F9}" type="datetimeFigureOut">
              <a:rPr lang="vi-VN" smtClean="0"/>
              <a:t>06/01/2026</a:t>
            </a:fld>
            <a:endParaRPr lang="vi-VN"/>
          </a:p>
        </p:txBody>
      </p:sp>
      <p:sp>
        <p:nvSpPr>
          <p:cNvPr id="5" name="Footer Placeholder 4">
            <a:extLst>
              <a:ext uri="{FF2B5EF4-FFF2-40B4-BE49-F238E27FC236}">
                <a16:creationId xmlns:a16="http://schemas.microsoft.com/office/drawing/2014/main" id="{A1103ABF-575F-724F-F4A9-CDED7A07289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Slide Number Placeholder 5">
            <a:extLst>
              <a:ext uri="{FF2B5EF4-FFF2-40B4-BE49-F238E27FC236}">
                <a16:creationId xmlns:a16="http://schemas.microsoft.com/office/drawing/2014/main" id="{7796C771-20A2-C77C-553F-2A32FDE382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83C0E6-7F5D-440D-9031-A6B130096027}" type="slidenum">
              <a:rPr lang="vi-VN" smtClean="0"/>
              <a:t>‹#›</a:t>
            </a:fld>
            <a:endParaRPr lang="vi-VN"/>
          </a:p>
        </p:txBody>
      </p:sp>
    </p:spTree>
    <p:extLst>
      <p:ext uri="{BB962C8B-B14F-4D97-AF65-F5344CB8AC3E}">
        <p14:creationId xmlns:p14="http://schemas.microsoft.com/office/powerpoint/2010/main" val="14752894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https://student.husc.edu.vn/Themes/Login/images/Logo-ko-nen.png"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jpg"/><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a:extLst>
              <a:ext uri="{FF2B5EF4-FFF2-40B4-BE49-F238E27FC236}">
                <a16:creationId xmlns:a16="http://schemas.microsoft.com/office/drawing/2014/main" id="{0CD80E2B-B5F8-4B21-11B6-BCAAD02ACDC2}"/>
              </a:ext>
            </a:extLst>
          </p:cNvPr>
          <p:cNvSpPr>
            <a:spLocks noChangeArrowheads="1"/>
          </p:cNvSpPr>
          <p:nvPr/>
        </p:nvSpPr>
        <p:spPr bwMode="auto">
          <a:xfrm>
            <a:off x="2338406" y="618899"/>
            <a:ext cx="7515188"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vi-VN" sz="240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TRƯỜNG ĐẠI HỌC KHOA HỌC – ĐẠI HỌC HUẾ</a:t>
            </a:r>
            <a:endParaRPr kumimoji="0" lang="vi-VN" altLang="vi-VN" sz="240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endParaRPr kumimoji="0" lang="vi-VN" altLang="vi-VN" sz="240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p:txBody>
      </p:sp>
      <p:pic>
        <p:nvPicPr>
          <p:cNvPr id="2052" name="Picture 5" descr="Đăng nhập hệ thống">
            <a:extLst>
              <a:ext uri="{FF2B5EF4-FFF2-40B4-BE49-F238E27FC236}">
                <a16:creationId xmlns:a16="http://schemas.microsoft.com/office/drawing/2014/main" id="{3046009F-32FD-4683-9D91-528D587EFFB6}"/>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536247" y="441378"/>
            <a:ext cx="2161309" cy="189390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6">
            <a:extLst>
              <a:ext uri="{FF2B5EF4-FFF2-40B4-BE49-F238E27FC236}">
                <a16:creationId xmlns:a16="http://schemas.microsoft.com/office/drawing/2014/main" id="{6B8D5921-9E1F-E7BA-82A4-0C2EDEFE2E09}"/>
              </a:ext>
            </a:extLst>
          </p:cNvPr>
          <p:cNvSpPr>
            <a:spLocks noChangeArrowheads="1"/>
          </p:cNvSpPr>
          <p:nvPr/>
        </p:nvSpPr>
        <p:spPr bwMode="auto">
          <a:xfrm>
            <a:off x="2884091" y="1157497"/>
            <a:ext cx="642381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vi-VN" sz="2400" i="0" u="none" strike="noStrike" cap="none" normalizeH="0" baseline="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KHOA CÔNG NGHỆ THÔNG TIN</a:t>
            </a:r>
            <a:endParaRPr kumimoji="0" lang="en-US" altLang="vi-VN" sz="240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4CC3F72-F6C0-0AEE-32BB-B09EF2236BC3}"/>
              </a:ext>
            </a:extLst>
          </p:cNvPr>
          <p:cNvSpPr txBox="1"/>
          <p:nvPr/>
        </p:nvSpPr>
        <p:spPr>
          <a:xfrm>
            <a:off x="731116" y="2356628"/>
            <a:ext cx="10729768" cy="3882473"/>
          </a:xfrm>
          <a:prstGeom prst="rect">
            <a:avLst/>
          </a:prstGeom>
          <a:noFill/>
        </p:spPr>
        <p:txBody>
          <a:bodyPr wrap="square">
            <a:spAutoFit/>
          </a:bodyPr>
          <a:lstStyle/>
          <a:p>
            <a:pPr algn="ctr">
              <a:lnSpc>
                <a:spcPct val="150000"/>
              </a:lnSpc>
              <a:spcAft>
                <a:spcPts val="1800"/>
              </a:spcAft>
              <a:buNone/>
            </a:pPr>
            <a:r>
              <a:rPr lang="en-US" sz="2200" b="1">
                <a:effectLst/>
                <a:latin typeface="Times New Roman" panose="02020603050405020304" pitchFamily="18" charset="0"/>
                <a:ea typeface="Calibri" panose="020F0502020204030204" pitchFamily="34" charset="0"/>
                <a:cs typeface="Times New Roman" panose="02020603050405020304" pitchFamily="18" charset="0"/>
              </a:rPr>
              <a:t>HỌC PHẦN: </a:t>
            </a:r>
            <a:r>
              <a:rPr lang="en-US" sz="2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CÁC</a:t>
            </a:r>
            <a:r>
              <a:rPr lang="vi-VN" sz="220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VẤN ĐỀ HIỆN ĐẠI CỦA TRUYỀN THÔNG VÀ MẠNG MÁY TÍNH</a:t>
            </a:r>
            <a:endParaRPr lang="vi-VN" sz="2200">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50000"/>
              </a:lnSpc>
              <a:spcAft>
                <a:spcPts val="600"/>
              </a:spcAft>
              <a:buNone/>
            </a:pPr>
            <a:r>
              <a:rPr lang="en-US" sz="2200" b="1">
                <a:effectLst/>
                <a:latin typeface="Times New Roman" panose="02020603050405020304" pitchFamily="18" charset="0"/>
                <a:ea typeface="Calibri" panose="020F0502020204030204" pitchFamily="34" charset="0"/>
                <a:cs typeface="Times New Roman" panose="02020603050405020304" pitchFamily="18" charset="0"/>
              </a:rPr>
              <a:t> </a:t>
            </a:r>
            <a:r>
              <a:rPr lang="en-US" sz="2200">
                <a:effectLst/>
                <a:latin typeface="Times New Roman" panose="02020603050405020304" pitchFamily="18" charset="0"/>
                <a:ea typeface="Calibri" panose="020F0502020204030204" pitchFamily="34" charset="0"/>
                <a:cs typeface="Times New Roman" panose="02020603050405020304" pitchFamily="18" charset="0"/>
              </a:rPr>
              <a:t>BÁO CÁO DỰ ÁN</a:t>
            </a:r>
            <a:endParaRPr lang="vi-VN" sz="2200">
              <a:effectLst/>
              <a:latin typeface="Times New Roman" panose="02020603050405020304" pitchFamily="18" charset="0"/>
              <a:ea typeface="Calibri" panose="020F0502020204030204" pitchFamily="34" charset="0"/>
              <a:cs typeface="Times New Roman" panose="02020603050405020304" pitchFamily="18" charset="0"/>
            </a:endParaRPr>
          </a:p>
          <a:p>
            <a:pPr algn="ctr">
              <a:lnSpc>
                <a:spcPct val="150000"/>
              </a:lnSpc>
              <a:spcAft>
                <a:spcPts val="800"/>
              </a:spcAft>
              <a:buNone/>
            </a:pPr>
            <a:r>
              <a:rPr lang="en-US" sz="2800" b="1">
                <a:effectLst/>
                <a:latin typeface="Times New Roman" panose="02020603050405020304" pitchFamily="18" charset="0"/>
                <a:ea typeface="Calibri" panose="020F0502020204030204" pitchFamily="34" charset="0"/>
                <a:cs typeface="Times New Roman" panose="02020603050405020304" pitchFamily="18" charset="0"/>
              </a:rPr>
              <a:t>ĐỀ TÀI: HỆ THỐNG VỆ TINH QUỸ ĐẠO THẤP (LEO)</a:t>
            </a:r>
            <a:endParaRPr lang="vi-VN" sz="280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spcAft>
                <a:spcPts val="800"/>
              </a:spcAft>
              <a:buNone/>
            </a:pPr>
            <a:r>
              <a:rPr lang="en-US" sz="1800" b="1">
                <a:effectLst/>
                <a:latin typeface="Times New Roman" panose="02020603050405020304" pitchFamily="18" charset="0"/>
                <a:ea typeface="Calibri" panose="020F0502020204030204" pitchFamily="34" charset="0"/>
                <a:cs typeface="Times New Roman" panose="02020603050405020304" pitchFamily="18" charset="0"/>
              </a:rPr>
              <a:t> </a:t>
            </a:r>
          </a:p>
          <a:p>
            <a:pPr>
              <a:lnSpc>
                <a:spcPct val="150000"/>
              </a:lnSpc>
              <a:spcAft>
                <a:spcPts val="800"/>
              </a:spcAft>
              <a:buNone/>
            </a:pPr>
            <a:endParaRPr lang="vi-VN" sz="110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50000"/>
              </a:lnSpc>
              <a:spcAft>
                <a:spcPts val="800"/>
              </a:spcAft>
              <a:buNone/>
            </a:pPr>
            <a:r>
              <a:rPr lang="en-US" sz="1800" b="1">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err="1">
                <a:effectLst/>
                <a:latin typeface="Times New Roman" panose="02020603050405020304" pitchFamily="18" charset="0"/>
                <a:ea typeface="Calibri" panose="020F0502020204030204" pitchFamily="34" charset="0"/>
                <a:cs typeface="Times New Roman" panose="02020603050405020304" pitchFamily="18" charset="0"/>
              </a:rPr>
              <a:t>Giáo</a:t>
            </a:r>
            <a:r>
              <a:rPr lang="en-US" sz="1800" b="1">
                <a:effectLst/>
                <a:latin typeface="Times New Roman" panose="02020603050405020304" pitchFamily="18" charset="0"/>
                <a:ea typeface="Calibri" panose="020F0502020204030204" pitchFamily="34" charset="0"/>
                <a:cs typeface="Times New Roman" panose="02020603050405020304" pitchFamily="18" charset="0"/>
              </a:rPr>
              <a:t> Viên </a:t>
            </a:r>
            <a:r>
              <a:rPr lang="en-US" sz="1800" b="1" err="1">
                <a:effectLst/>
                <a:latin typeface="Times New Roman" panose="02020603050405020304" pitchFamily="18" charset="0"/>
                <a:ea typeface="Calibri" panose="020F0502020204030204" pitchFamily="34" charset="0"/>
                <a:cs typeface="Times New Roman" panose="02020603050405020304" pitchFamily="18" charset="0"/>
              </a:rPr>
              <a:t>Hướng</a:t>
            </a:r>
            <a:r>
              <a:rPr lang="en-US" sz="1800" b="1">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err="1">
                <a:effectLst/>
                <a:latin typeface="Times New Roman" panose="02020603050405020304" pitchFamily="18" charset="0"/>
                <a:ea typeface="Calibri" panose="020F0502020204030204" pitchFamily="34" charset="0"/>
                <a:cs typeface="Times New Roman" panose="02020603050405020304" pitchFamily="18" charset="0"/>
              </a:rPr>
              <a:t>Dẫn</a:t>
            </a:r>
            <a:r>
              <a:rPr lang="en-US" sz="1800" b="1">
                <a:effectLst/>
                <a:latin typeface="Times New Roman" panose="02020603050405020304" pitchFamily="18" charset="0"/>
                <a:ea typeface="Calibri" panose="020F0502020204030204" pitchFamily="34" charset="0"/>
                <a:cs typeface="Times New Roman" panose="02020603050405020304" pitchFamily="18" charset="0"/>
              </a:rPr>
              <a:t>         				Sinh Viên </a:t>
            </a:r>
            <a:r>
              <a:rPr lang="en-US" sz="1800" b="1" err="1">
                <a:effectLst/>
                <a:latin typeface="Times New Roman" panose="02020603050405020304" pitchFamily="18" charset="0"/>
                <a:ea typeface="Calibri" panose="020F0502020204030204" pitchFamily="34" charset="0"/>
                <a:cs typeface="Times New Roman" panose="02020603050405020304" pitchFamily="18" charset="0"/>
              </a:rPr>
              <a:t>Thực</a:t>
            </a:r>
            <a:r>
              <a:rPr lang="en-US" sz="1800" b="1">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err="1">
                <a:effectLst/>
                <a:latin typeface="Times New Roman" panose="02020603050405020304" pitchFamily="18" charset="0"/>
                <a:ea typeface="Calibri" panose="020F0502020204030204" pitchFamily="34" charset="0"/>
                <a:cs typeface="Times New Roman" panose="02020603050405020304" pitchFamily="18" charset="0"/>
              </a:rPr>
              <a:t>Hiện</a:t>
            </a:r>
            <a:endParaRPr lang="vi-VN" sz="1100">
              <a:effectLst/>
              <a:latin typeface="Times New Roman" panose="02020603050405020304" pitchFamily="18" charset="0"/>
              <a:ea typeface="Calibri" panose="020F0502020204030204" pitchFamily="34" charset="0"/>
              <a:cs typeface="Times New Roman" panose="02020603050405020304" pitchFamily="18" charset="0"/>
            </a:endParaRPr>
          </a:p>
          <a:p>
            <a:pPr indent="457200">
              <a:lnSpc>
                <a:spcPct val="150000"/>
              </a:lnSpc>
              <a:spcAft>
                <a:spcPts val="800"/>
              </a:spcAft>
              <a:buNone/>
            </a:pPr>
            <a:r>
              <a:rPr lang="en-US" sz="1600">
                <a:effectLst/>
                <a:latin typeface="Times New Roman" panose="02020603050405020304" pitchFamily="18" charset="0"/>
                <a:ea typeface="Calibri" panose="020F0502020204030204" pitchFamily="34" charset="0"/>
                <a:cs typeface="Times New Roman" panose="02020603050405020304" pitchFamily="18" charset="0"/>
              </a:rPr>
              <a:t>		        Võ Thanh Tú 					22T1020629</a:t>
            </a:r>
            <a:r>
              <a:rPr lang="vi-VN" sz="1600">
                <a:effectLst/>
                <a:latin typeface="Times New Roman" panose="02020603050405020304" pitchFamily="18" charset="0"/>
                <a:ea typeface="Calibri" panose="020F0502020204030204" pitchFamily="34" charset="0"/>
                <a:cs typeface="Times New Roman" panose="02020603050405020304" pitchFamily="18" charset="0"/>
              </a:rPr>
              <a:t> - </a:t>
            </a:r>
            <a:r>
              <a:rPr lang="en-US" sz="1600">
                <a:effectLst/>
                <a:latin typeface="Times New Roman" panose="02020603050405020304" pitchFamily="18" charset="0"/>
                <a:ea typeface="Calibri" panose="020F0502020204030204" pitchFamily="34" charset="0"/>
                <a:cs typeface="Times New Roman" panose="02020603050405020304" pitchFamily="18" charset="0"/>
              </a:rPr>
              <a:t>Phan Huy</a:t>
            </a:r>
            <a:endParaRPr lang="vi-VN" sz="110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027593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B2378-F082-664A-1749-9C685FC1811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8D9453D-A594-27CE-FA24-BB40A1DB2F01}"/>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vấn đề hiện đại đ</a:t>
            </a:r>
            <a:r>
              <a:rPr lang="vi-VN" sz="3200" b="1">
                <a:latin typeface="Times New Roman" panose="02020603050405020304" pitchFamily="18" charset="0"/>
                <a:ea typeface="Times New Roman" panose="02020603050405020304" pitchFamily="18" charset="0"/>
                <a:cs typeface="Times New Roman" panose="02020603050405020304" pitchFamily="18" charset="0"/>
              </a:rPr>
              <a:t>ược mô phỏng trong hệ thống.</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ECAC9861-CCBA-4F10-8969-5CB8E83ECEE6}"/>
              </a:ext>
            </a:extLst>
          </p:cNvPr>
          <p:cNvSpPr/>
          <p:nvPr/>
        </p:nvSpPr>
        <p:spPr>
          <a:xfrm>
            <a:off x="-229417" y="716437"/>
            <a:ext cx="6682983" cy="539378"/>
          </a:xfrm>
          <a:prstGeom prst="rect">
            <a:avLst/>
          </a:prstGeom>
        </p:spPr>
        <p:txBody>
          <a:bodyPr wrap="none">
            <a:spAutoFit/>
          </a:bodyPr>
          <a:lstStyle/>
          <a:p>
            <a:pPr lvl="1" algn="just">
              <a:lnSpc>
                <a:spcPct val="150000"/>
              </a:lnSpc>
            </a:pPr>
            <a:r>
              <a:rPr lang="vi-VN" sz="2200" i="1">
                <a:latin typeface="Times New Roman" panose="02020603050405020304" pitchFamily="18" charset="0"/>
                <a:cs typeface="Times New Roman" panose="02020603050405020304" pitchFamily="18" charset="0"/>
              </a:rPr>
              <a:t>2. IoT khí tượng – thu thập dữ liệu cảm biến phân tán</a:t>
            </a:r>
          </a:p>
        </p:txBody>
      </p:sp>
      <p:sp>
        <p:nvSpPr>
          <p:cNvPr id="5" name="Rectangle 1">
            <a:extLst>
              <a:ext uri="{FF2B5EF4-FFF2-40B4-BE49-F238E27FC236}">
                <a16:creationId xmlns:a16="http://schemas.microsoft.com/office/drawing/2014/main" id="{92AA5B28-8B84-42AD-B15B-3935FF1E049A}"/>
              </a:ext>
            </a:extLst>
          </p:cNvPr>
          <p:cNvSpPr>
            <a:spLocks noChangeArrowheads="1"/>
          </p:cNvSpPr>
          <p:nvPr/>
        </p:nvSpPr>
        <p:spPr bwMode="auto">
          <a:xfrm>
            <a:off x="502578" y="1127596"/>
            <a:ext cx="5950988" cy="54440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just" defTabSz="914400" rtl="0" eaLnBrk="0" fontAlgn="base" latinLnBrk="0" hangingPunct="0">
              <a:lnSpc>
                <a:spcPct val="150000"/>
              </a:lnSpc>
              <a:spcBef>
                <a:spcPct val="0"/>
              </a:spcBef>
              <a:spcAft>
                <a:spcPct val="0"/>
              </a:spcAft>
              <a:buClrTx/>
              <a:buSzTx/>
              <a:buFontTx/>
              <a:buNone/>
              <a:tabLst/>
            </a:pPr>
            <a:r>
              <a:rPr lang="vi-VN" altLang="vi-VN">
                <a:latin typeface="+mj-lt"/>
              </a:rPr>
              <a:t>* Liên hệ trực tiếp mô phỏng</a:t>
            </a:r>
          </a:p>
          <a:p>
            <a:pPr marR="0" lvl="0" algn="just" defTabSz="914400" rtl="0" eaLnBrk="0" fontAlgn="base" latinLnBrk="0" hangingPunct="0">
              <a:lnSpc>
                <a:spcPct val="150000"/>
              </a:lnSpc>
              <a:spcBef>
                <a:spcPct val="0"/>
              </a:spcBef>
              <a:spcAft>
                <a:spcPct val="0"/>
              </a:spcAft>
              <a:buClrTx/>
              <a:buSzTx/>
              <a:tabLst/>
            </a:pPr>
            <a:r>
              <a:rPr lang="vi-VN" altLang="vi-VN">
                <a:latin typeface="+mj-lt"/>
              </a:rPr>
              <a:t>- Mỗi Sensor Node trong OMNeT++ đại diện cho:</a:t>
            </a:r>
          </a:p>
          <a:p>
            <a:pPr marR="0" lvl="0" indent="357188" algn="just" defTabSz="914400" rtl="0" eaLnBrk="0" fontAlgn="base" latinLnBrk="0" hangingPunct="0">
              <a:lnSpc>
                <a:spcPct val="150000"/>
              </a:lnSpc>
              <a:spcBef>
                <a:spcPct val="0"/>
              </a:spcBef>
              <a:spcAft>
                <a:spcPct val="0"/>
              </a:spcAft>
              <a:buClrTx/>
              <a:buSzTx/>
              <a:tabLst/>
            </a:pPr>
            <a:r>
              <a:rPr lang="vi-VN" altLang="vi-VN">
                <a:latin typeface="+mj-lt"/>
              </a:rPr>
              <a:t>+ Một trạm quan trắc khí tượng tự động (AWS).</a:t>
            </a:r>
          </a:p>
          <a:p>
            <a:pPr marR="0" lvl="0" indent="357188" algn="just" defTabSz="914400" rtl="0" eaLnBrk="0" fontAlgn="base" latinLnBrk="0" hangingPunct="0">
              <a:lnSpc>
                <a:spcPct val="150000"/>
              </a:lnSpc>
              <a:spcBef>
                <a:spcPct val="0"/>
              </a:spcBef>
              <a:spcAft>
                <a:spcPct val="0"/>
              </a:spcAft>
              <a:buClrTx/>
              <a:buSzTx/>
              <a:tabLst/>
            </a:pPr>
            <a:r>
              <a:rPr lang="vi-VN" altLang="vi-VN">
                <a:latin typeface="+mj-lt"/>
              </a:rPr>
              <a:t>+ Đo các thông số: nhiệt độ, độ ẩm, áp suất, lượng mưa.</a:t>
            </a:r>
          </a:p>
          <a:p>
            <a:pPr marR="0" lvl="0" algn="just" defTabSz="914400" rtl="0" eaLnBrk="0" fontAlgn="base" latinLnBrk="0" hangingPunct="0">
              <a:lnSpc>
                <a:spcPct val="150000"/>
              </a:lnSpc>
              <a:spcBef>
                <a:spcPct val="0"/>
              </a:spcBef>
              <a:spcAft>
                <a:spcPct val="0"/>
              </a:spcAft>
              <a:buClrTx/>
              <a:buSzTx/>
              <a:tabLst/>
            </a:pPr>
            <a:r>
              <a:rPr lang="vi-VN" altLang="vi-VN">
                <a:latin typeface="+mj-lt"/>
              </a:rPr>
              <a:t>- Dữ liệu được đóng gói thành SensorData và gửi đi độc lập.</a:t>
            </a:r>
          </a:p>
          <a:p>
            <a:pPr marR="0" lvl="0" algn="just" defTabSz="914400" rtl="0" eaLnBrk="0" fontAlgn="base" latinLnBrk="0" hangingPunct="0">
              <a:lnSpc>
                <a:spcPct val="150000"/>
              </a:lnSpc>
              <a:spcBef>
                <a:spcPct val="0"/>
              </a:spcBef>
              <a:spcAft>
                <a:spcPct val="0"/>
              </a:spcAft>
              <a:buClrTx/>
              <a:buSzTx/>
              <a:buFontTx/>
              <a:buNone/>
              <a:tabLst/>
            </a:pPr>
            <a:r>
              <a:rPr lang="vi-VN" altLang="vi-VN">
                <a:latin typeface="+mj-lt"/>
              </a:rPr>
              <a:t>* Vấn đề hiện đại</a:t>
            </a:r>
          </a:p>
          <a:p>
            <a:pPr marR="0" lvl="0" algn="just" defTabSz="914400" rtl="0" eaLnBrk="0" fontAlgn="base" latinLnBrk="0" hangingPunct="0">
              <a:lnSpc>
                <a:spcPct val="150000"/>
              </a:lnSpc>
              <a:spcBef>
                <a:spcPct val="0"/>
              </a:spcBef>
              <a:spcAft>
                <a:spcPct val="0"/>
              </a:spcAft>
              <a:buClrTx/>
              <a:buSzTx/>
              <a:tabLst/>
            </a:pPr>
            <a:r>
              <a:rPr lang="vi-VN" altLang="vi-VN">
                <a:latin typeface="+mj-lt"/>
              </a:rPr>
              <a:t>- Mô hình thể hiện đúng kiến trúc:</a:t>
            </a:r>
          </a:p>
          <a:p>
            <a:pPr marL="0" marR="0" lvl="1" indent="447675" algn="just" defTabSz="914400" rtl="0" eaLnBrk="0" fontAlgn="base" latinLnBrk="0" hangingPunct="0">
              <a:lnSpc>
                <a:spcPct val="150000"/>
              </a:lnSpc>
              <a:spcBef>
                <a:spcPct val="0"/>
              </a:spcBef>
              <a:spcAft>
                <a:spcPct val="0"/>
              </a:spcAft>
              <a:buClrTx/>
              <a:buSzTx/>
              <a:tabLst/>
            </a:pPr>
            <a:r>
              <a:rPr lang="vi-VN" altLang="vi-VN">
                <a:latin typeface="+mj-lt"/>
              </a:rPr>
              <a:t>+ IoT phân tán quy mô lớn.</a:t>
            </a:r>
          </a:p>
          <a:p>
            <a:pPr marL="0" marR="0" lvl="1" indent="447675" algn="just" defTabSz="914400" rtl="0" eaLnBrk="0" fontAlgn="base" latinLnBrk="0" hangingPunct="0">
              <a:lnSpc>
                <a:spcPct val="150000"/>
              </a:lnSpc>
              <a:spcBef>
                <a:spcPct val="0"/>
              </a:spcBef>
              <a:spcAft>
                <a:spcPct val="0"/>
              </a:spcAft>
              <a:buClrTx/>
              <a:buSzTx/>
              <a:tabLst/>
            </a:pPr>
            <a:r>
              <a:rPr lang="vi-VN" altLang="vi-VN">
                <a:latin typeface="+mj-lt"/>
              </a:rPr>
              <a:t>+ Nhiều nguồn dữ liệu → một trung tâm xử lý.</a:t>
            </a:r>
          </a:p>
          <a:p>
            <a:pPr marR="0" lvl="0" algn="just" defTabSz="914400" rtl="0" eaLnBrk="0" fontAlgn="base" latinLnBrk="0" hangingPunct="0">
              <a:lnSpc>
                <a:spcPct val="150000"/>
              </a:lnSpc>
              <a:spcBef>
                <a:spcPct val="0"/>
              </a:spcBef>
              <a:spcAft>
                <a:spcPct val="0"/>
              </a:spcAft>
              <a:buClrTx/>
              <a:buSzTx/>
              <a:tabLst/>
            </a:pPr>
            <a:r>
              <a:rPr lang="vi-VN" altLang="vi-VN">
                <a:latin typeface="+mj-lt"/>
              </a:rPr>
              <a:t>- Phù hợp xu hướng:</a:t>
            </a:r>
          </a:p>
          <a:p>
            <a:pPr marL="0" marR="0" lvl="1" indent="357188" algn="just" defTabSz="914400" rtl="0" eaLnBrk="0" fontAlgn="base" latinLnBrk="0" hangingPunct="0">
              <a:lnSpc>
                <a:spcPct val="150000"/>
              </a:lnSpc>
              <a:spcBef>
                <a:spcPct val="0"/>
              </a:spcBef>
              <a:spcAft>
                <a:spcPct val="0"/>
              </a:spcAft>
              <a:buClrTx/>
              <a:buSzTx/>
              <a:tabLst/>
            </a:pPr>
            <a:r>
              <a:rPr lang="vi-VN" altLang="vi-VN">
                <a:latin typeface="+mj-lt"/>
              </a:rPr>
              <a:t>+ Smart Environment.</a:t>
            </a:r>
          </a:p>
          <a:p>
            <a:pPr marL="0" marR="0" lvl="1" indent="357188" algn="just" defTabSz="914400" rtl="0" eaLnBrk="0" fontAlgn="base" latinLnBrk="0" hangingPunct="0">
              <a:lnSpc>
                <a:spcPct val="150000"/>
              </a:lnSpc>
              <a:spcBef>
                <a:spcPct val="0"/>
              </a:spcBef>
              <a:spcAft>
                <a:spcPct val="0"/>
              </a:spcAft>
              <a:buClrTx/>
              <a:buSzTx/>
              <a:tabLst/>
            </a:pPr>
            <a:r>
              <a:rPr lang="vi-VN" altLang="vi-VN">
                <a:latin typeface="+mj-lt"/>
              </a:rPr>
              <a:t>+ Smart City.</a:t>
            </a:r>
          </a:p>
          <a:p>
            <a:pPr marL="0" marR="0" lvl="1" indent="357188" algn="just" defTabSz="914400" rtl="0" eaLnBrk="0" fontAlgn="base" latinLnBrk="0" hangingPunct="0">
              <a:lnSpc>
                <a:spcPct val="150000"/>
              </a:lnSpc>
              <a:spcBef>
                <a:spcPct val="0"/>
              </a:spcBef>
              <a:spcAft>
                <a:spcPct val="0"/>
              </a:spcAft>
              <a:buClrTx/>
              <a:buSzTx/>
              <a:tabLst/>
            </a:pPr>
            <a:r>
              <a:rPr lang="vi-VN" altLang="vi-VN">
                <a:latin typeface="+mj-lt"/>
              </a:rPr>
              <a:t>+ Environmental IoT.</a:t>
            </a:r>
          </a:p>
        </p:txBody>
      </p:sp>
      <p:pic>
        <p:nvPicPr>
          <p:cNvPr id="3075" name="Picture 3" descr="Weather Station - Icograms Template">
            <a:extLst>
              <a:ext uri="{FF2B5EF4-FFF2-40B4-BE49-F238E27FC236}">
                <a16:creationId xmlns:a16="http://schemas.microsoft.com/office/drawing/2014/main" id="{055A0BC0-7274-4A81-9B1B-074D620DB8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8648" y="3721608"/>
            <a:ext cx="5205984" cy="2974848"/>
          </a:xfrm>
          <a:prstGeom prst="rect">
            <a:avLst/>
          </a:prstGeom>
          <a:noFill/>
          <a:extLst>
            <a:ext uri="{909E8E84-426E-40DD-AFC4-6F175D3DCCD1}">
              <a14:hiddenFill xmlns:a14="http://schemas.microsoft.com/office/drawing/2010/main">
                <a:solidFill>
                  <a:srgbClr val="FFFFFF"/>
                </a:solidFill>
              </a14:hiddenFill>
            </a:ext>
          </a:extLst>
        </p:spPr>
      </p:pic>
      <p:pic>
        <p:nvPicPr>
          <p:cNvPr id="3079" name="Picture 7" descr="What is the IoT weather station?">
            <a:extLst>
              <a:ext uri="{FF2B5EF4-FFF2-40B4-BE49-F238E27FC236}">
                <a16:creationId xmlns:a16="http://schemas.microsoft.com/office/drawing/2014/main" id="{482B827A-5AB2-4ACA-AD8E-F549BAA9E4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29847" y="935736"/>
            <a:ext cx="2785872" cy="27858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8817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B2378-F082-664A-1749-9C685FC1811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8D9453D-A594-27CE-FA24-BB40A1DB2F01}"/>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vấn đề hiện đại đ</a:t>
            </a:r>
            <a:r>
              <a:rPr lang="vi-VN" sz="3200" b="1">
                <a:latin typeface="Times New Roman" panose="02020603050405020304" pitchFamily="18" charset="0"/>
                <a:ea typeface="Times New Roman" panose="02020603050405020304" pitchFamily="18" charset="0"/>
                <a:cs typeface="Times New Roman" panose="02020603050405020304" pitchFamily="18" charset="0"/>
              </a:rPr>
              <a:t>ược mô phỏng trong hệ thống.</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F1DBEEE6-D9D7-4EE2-8562-11C1C2CA89EE}"/>
              </a:ext>
            </a:extLst>
          </p:cNvPr>
          <p:cNvSpPr/>
          <p:nvPr/>
        </p:nvSpPr>
        <p:spPr>
          <a:xfrm>
            <a:off x="-122836" y="716437"/>
            <a:ext cx="7024423" cy="539378"/>
          </a:xfrm>
          <a:prstGeom prst="rect">
            <a:avLst/>
          </a:prstGeom>
        </p:spPr>
        <p:txBody>
          <a:bodyPr wrap="none">
            <a:spAutoFit/>
          </a:bodyPr>
          <a:lstStyle/>
          <a:p>
            <a:pPr lvl="1" algn="just">
              <a:lnSpc>
                <a:spcPct val="150000"/>
              </a:lnSpc>
            </a:pPr>
            <a:r>
              <a:rPr lang="vi-VN" sz="2200" i="1">
                <a:latin typeface="Times New Roman" panose="02020603050405020304" pitchFamily="18" charset="0"/>
                <a:cs typeface="Times New Roman" panose="02020603050405020304" pitchFamily="18" charset="0"/>
              </a:rPr>
              <a:t>3. Xử lý dữ liệu thời gian thực tại Edge (Edge Analytics)</a:t>
            </a:r>
          </a:p>
        </p:txBody>
      </p:sp>
      <p:sp>
        <p:nvSpPr>
          <p:cNvPr id="3" name="Rectangle 2">
            <a:extLst>
              <a:ext uri="{FF2B5EF4-FFF2-40B4-BE49-F238E27FC236}">
                <a16:creationId xmlns:a16="http://schemas.microsoft.com/office/drawing/2014/main" id="{08F6E8FF-0C08-4AC9-BF03-E0D08EB6423D}"/>
              </a:ext>
            </a:extLst>
          </p:cNvPr>
          <p:cNvSpPr/>
          <p:nvPr/>
        </p:nvSpPr>
        <p:spPr>
          <a:xfrm>
            <a:off x="567843" y="1255815"/>
            <a:ext cx="6096000" cy="5028556"/>
          </a:xfrm>
          <a:prstGeom prst="rect">
            <a:avLst/>
          </a:prstGeom>
        </p:spPr>
        <p:txBody>
          <a:bodyPr>
            <a:spAutoFit/>
          </a:bodyPr>
          <a:lstStyle/>
          <a:p>
            <a:pPr>
              <a:lnSpc>
                <a:spcPct val="150000"/>
              </a:lnSpc>
            </a:pPr>
            <a:r>
              <a:rPr lang="vi-VN">
                <a:latin typeface="+mj-lt"/>
              </a:rPr>
              <a:t>* Trong mô hình mô phỏng</a:t>
            </a:r>
          </a:p>
          <a:p>
            <a:pPr>
              <a:lnSpc>
                <a:spcPct val="150000"/>
              </a:lnSpc>
            </a:pPr>
            <a:r>
              <a:rPr lang="vi-VN">
                <a:latin typeface="+mj-lt"/>
              </a:rPr>
              <a:t>- Node BangThongKe không chỉ là node nhận dữ liệu:</a:t>
            </a:r>
          </a:p>
          <a:p>
            <a:pPr lvl="1">
              <a:lnSpc>
                <a:spcPct val="150000"/>
              </a:lnSpc>
            </a:pPr>
            <a:r>
              <a:rPr lang="vi-VN">
                <a:latin typeface="+mj-lt"/>
              </a:rPr>
              <a:t>+ Phân tích ngay khi gói tin đến.</a:t>
            </a:r>
          </a:p>
          <a:p>
            <a:pPr lvl="1">
              <a:lnSpc>
                <a:spcPct val="150000"/>
              </a:lnSpc>
            </a:pPr>
            <a:r>
              <a:rPr lang="vi-VN">
                <a:latin typeface="+mj-lt"/>
              </a:rPr>
              <a:t>+ So sánh với các ngưỡng khí tượng.</a:t>
            </a:r>
          </a:p>
          <a:p>
            <a:pPr lvl="1">
              <a:lnSpc>
                <a:spcPct val="150000"/>
              </a:lnSpc>
            </a:pPr>
            <a:r>
              <a:rPr lang="vi-VN">
                <a:latin typeface="+mj-lt"/>
              </a:rPr>
              <a:t>+ Phân loại trạng thái: Bình thường – Bão – Lũ – Hạn.</a:t>
            </a:r>
          </a:p>
          <a:p>
            <a:pPr>
              <a:lnSpc>
                <a:spcPct val="150000"/>
              </a:lnSpc>
            </a:pPr>
            <a:r>
              <a:rPr lang="vi-VN">
                <a:latin typeface="+mj-lt"/>
              </a:rPr>
              <a:t>- Kết quả được ghi log và phát cảnh báo ngay lập tức.</a:t>
            </a:r>
          </a:p>
          <a:p>
            <a:pPr>
              <a:lnSpc>
                <a:spcPct val="150000"/>
              </a:lnSpc>
            </a:pPr>
            <a:r>
              <a:rPr lang="vi-VN">
                <a:latin typeface="+mj-lt"/>
              </a:rPr>
              <a:t>* Giá trị hiện đại</a:t>
            </a:r>
          </a:p>
          <a:p>
            <a:pPr>
              <a:lnSpc>
                <a:spcPct val="150000"/>
              </a:lnSpc>
            </a:pPr>
            <a:r>
              <a:rPr lang="vi-VN">
                <a:latin typeface="+mj-lt"/>
              </a:rPr>
              <a:t>- Giảm độ trễ xử lý.</a:t>
            </a:r>
          </a:p>
          <a:p>
            <a:pPr>
              <a:lnSpc>
                <a:spcPct val="150000"/>
              </a:lnSpc>
            </a:pPr>
            <a:r>
              <a:rPr lang="vi-VN">
                <a:latin typeface="+mj-lt"/>
              </a:rPr>
              <a:t>- Không cần gửi toàn bộ dữ liệu về cloud trung tâm.</a:t>
            </a:r>
          </a:p>
          <a:p>
            <a:pPr>
              <a:lnSpc>
                <a:spcPct val="150000"/>
              </a:lnSpc>
            </a:pPr>
            <a:r>
              <a:rPr lang="vi-VN">
                <a:latin typeface="+mj-lt"/>
              </a:rPr>
              <a:t>- Phù hợp cho:</a:t>
            </a:r>
          </a:p>
          <a:p>
            <a:pPr lvl="1">
              <a:lnSpc>
                <a:spcPct val="150000"/>
              </a:lnSpc>
            </a:pPr>
            <a:r>
              <a:rPr lang="vi-VN">
                <a:latin typeface="+mj-lt"/>
              </a:rPr>
              <a:t>+ Cảnh báo sớm.</a:t>
            </a:r>
          </a:p>
          <a:p>
            <a:pPr lvl="1">
              <a:lnSpc>
                <a:spcPct val="150000"/>
              </a:lnSpc>
            </a:pPr>
            <a:r>
              <a:rPr lang="vi-VN">
                <a:latin typeface="+mj-lt"/>
              </a:rPr>
              <a:t>+ Hệ thống thời gian thực (real-time systems).</a:t>
            </a:r>
          </a:p>
        </p:txBody>
      </p:sp>
      <p:pic>
        <p:nvPicPr>
          <p:cNvPr id="6" name="Picture 5">
            <a:extLst>
              <a:ext uri="{FF2B5EF4-FFF2-40B4-BE49-F238E27FC236}">
                <a16:creationId xmlns:a16="http://schemas.microsoft.com/office/drawing/2014/main" id="{B0379700-38EB-4D2C-9430-6F039CC398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3843" y="1972252"/>
            <a:ext cx="4821770" cy="3675890"/>
          </a:xfrm>
          <a:prstGeom prst="rect">
            <a:avLst/>
          </a:prstGeom>
        </p:spPr>
      </p:pic>
    </p:spTree>
    <p:extLst>
      <p:ext uri="{BB962C8B-B14F-4D97-AF65-F5344CB8AC3E}">
        <p14:creationId xmlns:p14="http://schemas.microsoft.com/office/powerpoint/2010/main" val="2649050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B2378-F082-664A-1749-9C685FC1811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8D9453D-A594-27CE-FA24-BB40A1DB2F01}"/>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vấn đề hiện đại đ</a:t>
            </a:r>
            <a:r>
              <a:rPr lang="vi-VN" sz="3200" b="1">
                <a:latin typeface="Times New Roman" panose="02020603050405020304" pitchFamily="18" charset="0"/>
                <a:ea typeface="Times New Roman" panose="02020603050405020304" pitchFamily="18" charset="0"/>
                <a:cs typeface="Times New Roman" panose="02020603050405020304" pitchFamily="18" charset="0"/>
              </a:rPr>
              <a:t>ược mô phỏng trong hệ thống.</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5E22A6FA-9148-4B82-9688-95A1BFA8D6ED}"/>
              </a:ext>
            </a:extLst>
          </p:cNvPr>
          <p:cNvSpPr/>
          <p:nvPr/>
        </p:nvSpPr>
        <p:spPr>
          <a:xfrm>
            <a:off x="-279273" y="716437"/>
            <a:ext cx="7447039" cy="539378"/>
          </a:xfrm>
          <a:prstGeom prst="rect">
            <a:avLst/>
          </a:prstGeom>
        </p:spPr>
        <p:txBody>
          <a:bodyPr wrap="none">
            <a:spAutoFit/>
          </a:bodyPr>
          <a:lstStyle/>
          <a:p>
            <a:pPr lvl="1" algn="just">
              <a:lnSpc>
                <a:spcPct val="150000"/>
              </a:lnSpc>
            </a:pPr>
            <a:r>
              <a:rPr lang="vi-VN" sz="2200" i="1">
                <a:latin typeface="Times New Roman" panose="02020603050405020304" pitchFamily="18" charset="0"/>
                <a:cs typeface="Times New Roman" panose="02020603050405020304" pitchFamily="18" charset="0"/>
              </a:rPr>
              <a:t>4. Tự động định tuyến trong mạng phức tạp </a:t>
            </a:r>
            <a:r>
              <a:rPr lang="en-US" sz="2200" i="1">
                <a:latin typeface="Times New Roman" panose="02020603050405020304" pitchFamily="18" charset="0"/>
                <a:cs typeface="Times New Roman" panose="02020603050405020304" pitchFamily="18" charset="0"/>
              </a:rPr>
              <a:t>(LEO Network)</a:t>
            </a:r>
            <a:r>
              <a:rPr lang="vi-VN" sz="2200" i="1">
                <a:latin typeface="Times New Roman" panose="02020603050405020304" pitchFamily="18" charset="0"/>
                <a:cs typeface="Times New Roman" panose="02020603050405020304" pitchFamily="18" charset="0"/>
              </a:rPr>
              <a:t> </a:t>
            </a:r>
          </a:p>
        </p:txBody>
      </p:sp>
      <p:sp>
        <p:nvSpPr>
          <p:cNvPr id="5" name="Rectangle 4">
            <a:extLst>
              <a:ext uri="{FF2B5EF4-FFF2-40B4-BE49-F238E27FC236}">
                <a16:creationId xmlns:a16="http://schemas.microsoft.com/office/drawing/2014/main" id="{5DB46A88-7631-4B40-8BB1-C727D6EA4FFE}"/>
              </a:ext>
            </a:extLst>
          </p:cNvPr>
          <p:cNvSpPr/>
          <p:nvPr/>
        </p:nvSpPr>
        <p:spPr>
          <a:xfrm>
            <a:off x="624840" y="1309929"/>
            <a:ext cx="6096000" cy="4524315"/>
          </a:xfrm>
          <a:prstGeom prst="rect">
            <a:avLst/>
          </a:prstGeom>
        </p:spPr>
        <p:txBody>
          <a:bodyPr>
            <a:spAutoFit/>
          </a:bodyPr>
          <a:lstStyle/>
          <a:p>
            <a:pPr algn="just"/>
            <a:r>
              <a:rPr lang="vi-VN">
                <a:latin typeface="+mj-lt"/>
              </a:rPr>
              <a:t>* Trong mô phỏng OMNeT++</a:t>
            </a:r>
          </a:p>
          <a:p>
            <a:pPr algn="just"/>
            <a:r>
              <a:rPr lang="vi-VN">
                <a:latin typeface="+mj-lt"/>
              </a:rPr>
              <a:t>- Vệ tinh đóng vai trò:</a:t>
            </a:r>
          </a:p>
          <a:p>
            <a:pPr lvl="1" algn="just"/>
            <a:r>
              <a:rPr lang="vi-VN">
                <a:latin typeface="+mj-lt"/>
              </a:rPr>
              <a:t>+ Node trung gian (relay).</a:t>
            </a:r>
          </a:p>
          <a:p>
            <a:pPr lvl="1" algn="just"/>
            <a:r>
              <a:rPr lang="vi-VN">
                <a:latin typeface="+mj-lt"/>
              </a:rPr>
              <a:t>+ Thực hiện chuyển tiếp gói tin.</a:t>
            </a:r>
          </a:p>
          <a:p>
            <a:pPr algn="just"/>
            <a:r>
              <a:rPr lang="vi-VN">
                <a:latin typeface="+mj-lt"/>
              </a:rPr>
              <a:t>- Mô hình phản ánh đúng bản chất:</a:t>
            </a:r>
          </a:p>
          <a:p>
            <a:pPr lvl="1" algn="just"/>
            <a:r>
              <a:rPr lang="vi-VN">
                <a:latin typeface="+mj-lt"/>
              </a:rPr>
              <a:t>+ Mạng không phẳng.</a:t>
            </a:r>
          </a:p>
          <a:p>
            <a:pPr lvl="1" algn="just"/>
            <a:r>
              <a:rPr lang="vi-VN">
                <a:latin typeface="+mj-lt"/>
              </a:rPr>
              <a:t>+ Nhiều node trung gian.</a:t>
            </a:r>
          </a:p>
          <a:p>
            <a:pPr lvl="1" algn="just"/>
            <a:r>
              <a:rPr lang="vi-VN">
                <a:latin typeface="+mj-lt"/>
              </a:rPr>
              <a:t>+ Có thể mở rộng thành nhiều vệ tinh.</a:t>
            </a:r>
          </a:p>
          <a:p>
            <a:pPr algn="just"/>
            <a:r>
              <a:rPr lang="vi-VN">
                <a:latin typeface="+mj-lt"/>
              </a:rPr>
              <a:t>* Ý nghĩa</a:t>
            </a:r>
          </a:p>
          <a:p>
            <a:pPr algn="just"/>
            <a:r>
              <a:rPr lang="vi-VN">
                <a:latin typeface="+mj-lt"/>
              </a:rPr>
              <a:t>- Phản ánh xu hướng:</a:t>
            </a:r>
          </a:p>
          <a:p>
            <a:pPr lvl="1" algn="just"/>
            <a:r>
              <a:rPr lang="vi-VN">
                <a:latin typeface="+mj-lt"/>
              </a:rPr>
              <a:t>+ Mạng vệ tinh đa lớp (multi-hop).</a:t>
            </a:r>
          </a:p>
          <a:p>
            <a:pPr lvl="1" algn="just"/>
            <a:r>
              <a:rPr lang="vi-VN">
                <a:latin typeface="+mj-lt"/>
              </a:rPr>
              <a:t>+ Định tuyến động trong mạng lớn.</a:t>
            </a:r>
          </a:p>
          <a:p>
            <a:pPr algn="just"/>
            <a:r>
              <a:rPr lang="vi-VN">
                <a:latin typeface="+mj-lt"/>
              </a:rPr>
              <a:t>- Là nền tảng cho:</a:t>
            </a:r>
          </a:p>
          <a:p>
            <a:pPr lvl="1" algn="just"/>
            <a:r>
              <a:rPr lang="vi-VN">
                <a:latin typeface="+mj-lt"/>
              </a:rPr>
              <a:t>+ Starlink.</a:t>
            </a:r>
          </a:p>
          <a:p>
            <a:pPr lvl="1" algn="just"/>
            <a:r>
              <a:rPr lang="vi-VN">
                <a:latin typeface="+mj-lt"/>
              </a:rPr>
              <a:t>+ OneWeb.</a:t>
            </a:r>
          </a:p>
          <a:p>
            <a:pPr lvl="1" algn="just"/>
            <a:r>
              <a:rPr lang="vi-VN">
                <a:latin typeface="+mj-lt"/>
              </a:rPr>
              <a:t>+ Kuiper.</a:t>
            </a:r>
          </a:p>
        </p:txBody>
      </p:sp>
      <p:pic>
        <p:nvPicPr>
          <p:cNvPr id="4098" name="Picture 2" descr="Architecture of the LEO satellite network. In LEO satellite ...">
            <a:extLst>
              <a:ext uri="{FF2B5EF4-FFF2-40B4-BE49-F238E27FC236}">
                <a16:creationId xmlns:a16="http://schemas.microsoft.com/office/drawing/2014/main" id="{E569E1DC-8105-43EE-AB28-B998EA880B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30368" y="1849307"/>
            <a:ext cx="5973318" cy="42922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37093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B2378-F082-664A-1749-9C685FC18110}"/>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A4F502AB-1244-493E-A595-3098EEC21174}"/>
              </a:ext>
            </a:extLst>
          </p:cNvPr>
          <p:cNvPicPr>
            <a:picLocks noChangeAspect="1"/>
          </p:cNvPicPr>
          <p:nvPr/>
        </p:nvPicPr>
        <p:blipFill>
          <a:blip r:embed="rId2"/>
          <a:stretch>
            <a:fillRect/>
          </a:stretch>
        </p:blipFill>
        <p:spPr>
          <a:xfrm>
            <a:off x="6944697" y="2392317"/>
            <a:ext cx="5112000" cy="2601831"/>
          </a:xfrm>
          <a:prstGeom prst="rect">
            <a:avLst/>
          </a:prstGeom>
          <a:ln>
            <a:noFill/>
          </a:ln>
          <a:effectLst>
            <a:outerShdw blurRad="292100" dist="139700" dir="2700000" algn="tl" rotWithShape="0">
              <a:srgbClr val="333333">
                <a:alpha val="65000"/>
              </a:srgbClr>
            </a:outerShdw>
          </a:effectLst>
        </p:spPr>
      </p:pic>
      <p:sp>
        <p:nvSpPr>
          <p:cNvPr id="4" name="Rectangle 3">
            <a:extLst>
              <a:ext uri="{FF2B5EF4-FFF2-40B4-BE49-F238E27FC236}">
                <a16:creationId xmlns:a16="http://schemas.microsoft.com/office/drawing/2014/main" id="{F8D9453D-A594-27CE-FA24-BB40A1DB2F01}"/>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vấn đề hiện đại đ</a:t>
            </a:r>
            <a:r>
              <a:rPr lang="vi-VN" sz="3200" b="1">
                <a:latin typeface="Times New Roman" panose="02020603050405020304" pitchFamily="18" charset="0"/>
                <a:ea typeface="Times New Roman" panose="02020603050405020304" pitchFamily="18" charset="0"/>
                <a:cs typeface="Times New Roman" panose="02020603050405020304" pitchFamily="18" charset="0"/>
              </a:rPr>
              <a:t>ược mô phỏng trong hệ thống.</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B8023C08-496A-4B02-830B-45B91D5EBDBC}"/>
              </a:ext>
            </a:extLst>
          </p:cNvPr>
          <p:cNvSpPr/>
          <p:nvPr/>
        </p:nvSpPr>
        <p:spPr>
          <a:xfrm>
            <a:off x="-135970" y="716437"/>
            <a:ext cx="6995826" cy="539378"/>
          </a:xfrm>
          <a:prstGeom prst="rect">
            <a:avLst/>
          </a:prstGeom>
        </p:spPr>
        <p:txBody>
          <a:bodyPr wrap="none">
            <a:spAutoFit/>
          </a:bodyPr>
          <a:lstStyle/>
          <a:p>
            <a:pPr lvl="1" algn="just">
              <a:lnSpc>
                <a:spcPct val="150000"/>
              </a:lnSpc>
            </a:pPr>
            <a:r>
              <a:rPr lang="en-US" sz="2200" i="1">
                <a:latin typeface="Times New Roman" panose="02020603050405020304" pitchFamily="18" charset="0"/>
                <a:cs typeface="Times New Roman" panose="02020603050405020304" pitchFamily="18" charset="0"/>
              </a:rPr>
              <a:t>5. </a:t>
            </a:r>
            <a:r>
              <a:rPr lang="vi-VN" sz="2200" i="1">
                <a:latin typeface="Times New Roman" panose="02020603050405020304" pitchFamily="18" charset="0"/>
                <a:cs typeface="Times New Roman" panose="02020603050405020304" pitchFamily="18" charset="0"/>
              </a:rPr>
              <a:t>Mô phỏng dựa trên sự kiện (Event-driven Simulation)</a:t>
            </a:r>
          </a:p>
        </p:txBody>
      </p:sp>
      <p:sp>
        <p:nvSpPr>
          <p:cNvPr id="3" name="Rectangle 2">
            <a:extLst>
              <a:ext uri="{FF2B5EF4-FFF2-40B4-BE49-F238E27FC236}">
                <a16:creationId xmlns:a16="http://schemas.microsoft.com/office/drawing/2014/main" id="{82C5ADC7-DD84-4542-B6D1-A3014AE86873}"/>
              </a:ext>
            </a:extLst>
          </p:cNvPr>
          <p:cNvSpPr/>
          <p:nvPr/>
        </p:nvSpPr>
        <p:spPr>
          <a:xfrm>
            <a:off x="643128" y="1249758"/>
            <a:ext cx="6995826" cy="5444054"/>
          </a:xfrm>
          <a:prstGeom prst="rect">
            <a:avLst/>
          </a:prstGeom>
        </p:spPr>
        <p:txBody>
          <a:bodyPr wrap="square">
            <a:spAutoFit/>
          </a:bodyPr>
          <a:lstStyle/>
          <a:p>
            <a:pPr>
              <a:lnSpc>
                <a:spcPct val="150000"/>
              </a:lnSpc>
            </a:pPr>
            <a:r>
              <a:rPr lang="vi-VN">
                <a:latin typeface="+mj-lt"/>
              </a:rPr>
              <a:t>* Liên hệ trực tiếp với OMNeT++</a:t>
            </a:r>
          </a:p>
          <a:p>
            <a:pPr>
              <a:lnSpc>
                <a:spcPct val="150000"/>
              </a:lnSpc>
            </a:pPr>
            <a:r>
              <a:rPr lang="vi-VN">
                <a:latin typeface="+mj-lt"/>
              </a:rPr>
              <a:t>- Toàn bộ mô hình vận hành dựa trên:</a:t>
            </a:r>
          </a:p>
          <a:p>
            <a:pPr lvl="1">
              <a:lnSpc>
                <a:spcPct val="150000"/>
              </a:lnSpc>
            </a:pPr>
            <a:r>
              <a:rPr lang="vi-VN">
                <a:latin typeface="+mj-lt"/>
              </a:rPr>
              <a:t>+ Sự kiện gửi gói tin.</a:t>
            </a:r>
          </a:p>
          <a:p>
            <a:pPr lvl="1">
              <a:lnSpc>
                <a:spcPct val="150000"/>
              </a:lnSpc>
            </a:pPr>
            <a:r>
              <a:rPr lang="vi-VN">
                <a:latin typeface="+mj-lt"/>
              </a:rPr>
              <a:t>+ Sự kiện nhận gói tin.</a:t>
            </a:r>
          </a:p>
          <a:p>
            <a:pPr lvl="1">
              <a:lnSpc>
                <a:spcPct val="150000"/>
              </a:lnSpc>
            </a:pPr>
            <a:r>
              <a:rPr lang="vi-VN">
                <a:latin typeface="+mj-lt"/>
              </a:rPr>
              <a:t>+ Sự kiện xử lý &amp; cảnh báo.</a:t>
            </a:r>
          </a:p>
          <a:p>
            <a:pPr>
              <a:lnSpc>
                <a:spcPct val="150000"/>
              </a:lnSpc>
            </a:pPr>
            <a:r>
              <a:rPr lang="vi-VN">
                <a:latin typeface="+mj-lt"/>
              </a:rPr>
              <a:t>- Không chạy theo vòng lặp thời gian cứng → rất sát thực tế mạng.</a:t>
            </a:r>
          </a:p>
          <a:p>
            <a:pPr>
              <a:lnSpc>
                <a:spcPct val="150000"/>
              </a:lnSpc>
            </a:pPr>
            <a:r>
              <a:rPr lang="vi-VN">
                <a:latin typeface="+mj-lt"/>
              </a:rPr>
              <a:t>* Giá trị học thuật</a:t>
            </a:r>
          </a:p>
          <a:p>
            <a:pPr>
              <a:lnSpc>
                <a:spcPct val="150000"/>
              </a:lnSpc>
            </a:pPr>
            <a:r>
              <a:rPr lang="vi-VN">
                <a:latin typeface="+mj-lt"/>
              </a:rPr>
              <a:t>- Phù hợp nghiên cứu:</a:t>
            </a:r>
          </a:p>
          <a:p>
            <a:pPr lvl="1">
              <a:lnSpc>
                <a:spcPct val="150000"/>
              </a:lnSpc>
            </a:pPr>
            <a:r>
              <a:rPr lang="vi-VN">
                <a:latin typeface="+mj-lt"/>
              </a:rPr>
              <a:t>+ Mạng truyền thông phức tạp.</a:t>
            </a:r>
          </a:p>
          <a:p>
            <a:pPr lvl="1">
              <a:lnSpc>
                <a:spcPct val="150000"/>
              </a:lnSpc>
            </a:pPr>
            <a:r>
              <a:rPr lang="vi-VN">
                <a:latin typeface="+mj-lt"/>
              </a:rPr>
              <a:t>+ Hệ thống thời gian thực.</a:t>
            </a:r>
          </a:p>
          <a:p>
            <a:pPr>
              <a:lnSpc>
                <a:spcPct val="150000"/>
              </a:lnSpc>
            </a:pPr>
            <a:r>
              <a:rPr lang="vi-VN">
                <a:latin typeface="+mj-lt"/>
              </a:rPr>
              <a:t>- Là phương pháp tiêu chuẩn trong:</a:t>
            </a:r>
          </a:p>
          <a:p>
            <a:pPr lvl="1">
              <a:lnSpc>
                <a:spcPct val="150000"/>
              </a:lnSpc>
            </a:pPr>
            <a:r>
              <a:rPr lang="vi-VN">
                <a:latin typeface="+mj-lt"/>
              </a:rPr>
              <a:t>+ Nghiên cứu mạng.</a:t>
            </a:r>
          </a:p>
          <a:p>
            <a:pPr lvl="1">
              <a:lnSpc>
                <a:spcPct val="150000"/>
              </a:lnSpc>
            </a:pPr>
            <a:r>
              <a:rPr lang="vi-VN">
                <a:latin typeface="+mj-lt"/>
              </a:rPr>
              <a:t>+ Phân tích hiệu năng.</a:t>
            </a:r>
          </a:p>
        </p:txBody>
      </p:sp>
    </p:spTree>
    <p:extLst>
      <p:ext uri="{BB962C8B-B14F-4D97-AF65-F5344CB8AC3E}">
        <p14:creationId xmlns:p14="http://schemas.microsoft.com/office/powerpoint/2010/main" val="1872578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14EB2C-D5EC-0AF2-1460-8514FD8B1D68}"/>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0FE65084-073A-4DC9-8C9C-CE192933A337}"/>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vấn đề hiện đại đ</a:t>
            </a:r>
            <a:r>
              <a:rPr lang="vi-VN" sz="3200" b="1">
                <a:latin typeface="Times New Roman" panose="02020603050405020304" pitchFamily="18" charset="0"/>
                <a:ea typeface="Times New Roman" panose="02020603050405020304" pitchFamily="18" charset="0"/>
                <a:cs typeface="Times New Roman" panose="02020603050405020304" pitchFamily="18" charset="0"/>
              </a:rPr>
              <a:t>ược mô phỏng trong hệ thống.</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CDCDE866-4511-436C-A219-AA1DB87E77E3}"/>
              </a:ext>
            </a:extLst>
          </p:cNvPr>
          <p:cNvSpPr/>
          <p:nvPr/>
        </p:nvSpPr>
        <p:spPr>
          <a:xfrm>
            <a:off x="-91126" y="716437"/>
            <a:ext cx="7151802" cy="539378"/>
          </a:xfrm>
          <a:prstGeom prst="rect">
            <a:avLst/>
          </a:prstGeom>
        </p:spPr>
        <p:txBody>
          <a:bodyPr wrap="square">
            <a:spAutoFit/>
          </a:bodyPr>
          <a:lstStyle/>
          <a:p>
            <a:pPr lvl="1" algn="just">
              <a:lnSpc>
                <a:spcPct val="150000"/>
              </a:lnSpc>
            </a:pPr>
            <a:r>
              <a:rPr lang="en-US" sz="2200" i="1">
                <a:latin typeface="Times New Roman" panose="02020603050405020304" pitchFamily="18" charset="0"/>
                <a:cs typeface="Times New Roman" panose="02020603050405020304" pitchFamily="18" charset="0"/>
              </a:rPr>
              <a:t>6. Ghi log &amp; trực quan hóa dữ liệu mô phỏng</a:t>
            </a:r>
            <a:endParaRPr lang="vi-VN" sz="2200" i="1">
              <a:latin typeface="Times New Roman" panose="02020603050405020304" pitchFamily="18" charset="0"/>
              <a:cs typeface="Times New Roman" panose="02020603050405020304" pitchFamily="18" charset="0"/>
            </a:endParaRPr>
          </a:p>
        </p:txBody>
      </p:sp>
      <p:sp>
        <p:nvSpPr>
          <p:cNvPr id="5" name="Rectangle 1">
            <a:extLst>
              <a:ext uri="{FF2B5EF4-FFF2-40B4-BE49-F238E27FC236}">
                <a16:creationId xmlns:a16="http://schemas.microsoft.com/office/drawing/2014/main" id="{2B69A2F0-B5C4-4A89-AC01-2593A3ED5AA9}"/>
              </a:ext>
            </a:extLst>
          </p:cNvPr>
          <p:cNvSpPr>
            <a:spLocks noChangeArrowheads="1"/>
          </p:cNvSpPr>
          <p:nvPr/>
        </p:nvSpPr>
        <p:spPr bwMode="auto">
          <a:xfrm>
            <a:off x="772999" y="1255815"/>
            <a:ext cx="4843634"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spcBef>
                <a:spcPct val="0"/>
              </a:spcBef>
              <a:spcAft>
                <a:spcPct val="0"/>
              </a:spcAft>
              <a:buClrTx/>
              <a:buSzTx/>
              <a:buFontTx/>
              <a:buNone/>
              <a:tabLst/>
            </a:pPr>
            <a:r>
              <a:rPr lang="vi-VN" altLang="vi-VN">
                <a:latin typeface="+mj-lt"/>
              </a:rPr>
              <a:t>* Trong dự án mô phỏng</a:t>
            </a:r>
          </a:p>
          <a:p>
            <a:pPr marL="0" marR="0" lvl="0" indent="0" algn="l" defTabSz="914400" rtl="0" eaLnBrk="0" fontAlgn="base" latinLnBrk="0" hangingPunct="0">
              <a:spcBef>
                <a:spcPct val="0"/>
              </a:spcBef>
              <a:spcAft>
                <a:spcPct val="0"/>
              </a:spcAft>
              <a:buClrTx/>
              <a:buSzTx/>
              <a:tabLst/>
            </a:pPr>
            <a:r>
              <a:rPr lang="vi-VN" altLang="vi-VN">
                <a:latin typeface="+mj-lt"/>
              </a:rPr>
              <a:t>- BangThongKe:</a:t>
            </a:r>
          </a:p>
          <a:p>
            <a:pPr marL="457200" marR="0" lvl="1" indent="0" algn="l" defTabSz="914400" rtl="0" eaLnBrk="0" fontAlgn="base" latinLnBrk="0" hangingPunct="0">
              <a:spcBef>
                <a:spcPct val="0"/>
              </a:spcBef>
              <a:spcAft>
                <a:spcPct val="0"/>
              </a:spcAft>
              <a:buClrTx/>
              <a:buSzTx/>
              <a:tabLst/>
            </a:pPr>
            <a:r>
              <a:rPr lang="vi-VN" altLang="vi-VN">
                <a:latin typeface="+mj-lt"/>
              </a:rPr>
              <a:t>+ In bảng dữ liệu khí tượng.</a:t>
            </a:r>
          </a:p>
          <a:p>
            <a:pPr marL="457200" marR="0" lvl="1" indent="0" algn="l" defTabSz="914400" rtl="0" eaLnBrk="0" fontAlgn="base" latinLnBrk="0" hangingPunct="0">
              <a:spcBef>
                <a:spcPct val="0"/>
              </a:spcBef>
              <a:spcAft>
                <a:spcPct val="0"/>
              </a:spcAft>
              <a:buClrTx/>
              <a:buSzTx/>
              <a:tabLst/>
            </a:pPr>
            <a:r>
              <a:rPr lang="vi-VN" altLang="vi-VN">
                <a:latin typeface="+mj-lt"/>
              </a:rPr>
              <a:t>+ Ghi cảnh báo [ALERT].</a:t>
            </a:r>
          </a:p>
          <a:p>
            <a:pPr marL="0" marR="0" lvl="0" indent="0" algn="l" defTabSz="914400" rtl="0" eaLnBrk="0" fontAlgn="base" latinLnBrk="0" hangingPunct="0">
              <a:spcBef>
                <a:spcPct val="0"/>
              </a:spcBef>
              <a:spcAft>
                <a:spcPct val="0"/>
              </a:spcAft>
              <a:buClrTx/>
              <a:buSzTx/>
              <a:tabLst/>
            </a:pPr>
            <a:r>
              <a:rPr lang="vi-VN" altLang="vi-VN">
                <a:latin typeface="+mj-lt"/>
              </a:rPr>
              <a:t>- Cho phép:</a:t>
            </a:r>
          </a:p>
          <a:p>
            <a:pPr marL="457200" marR="0" lvl="1" indent="0" algn="l" defTabSz="914400" rtl="0" eaLnBrk="0" fontAlgn="base" latinLnBrk="0" hangingPunct="0">
              <a:spcBef>
                <a:spcPct val="0"/>
              </a:spcBef>
              <a:spcAft>
                <a:spcPct val="0"/>
              </a:spcAft>
              <a:buClrTx/>
              <a:buSzTx/>
              <a:tabLst/>
            </a:pPr>
            <a:r>
              <a:rPr lang="vi-VN" altLang="vi-VN">
                <a:latin typeface="+mj-lt"/>
              </a:rPr>
              <a:t>+ Theo dõi trạng thái hệ thống theo thời gian.</a:t>
            </a:r>
          </a:p>
          <a:p>
            <a:pPr marL="457200" marR="0" lvl="1" indent="0" algn="l" defTabSz="914400" rtl="0" eaLnBrk="0" fontAlgn="base" latinLnBrk="0" hangingPunct="0">
              <a:spcBef>
                <a:spcPct val="0"/>
              </a:spcBef>
              <a:spcAft>
                <a:spcPct val="0"/>
              </a:spcAft>
              <a:buClrTx/>
              <a:buSzTx/>
              <a:tabLst/>
            </a:pPr>
            <a:r>
              <a:rPr lang="vi-VN" altLang="vi-VN">
                <a:latin typeface="+mj-lt"/>
              </a:rPr>
              <a:t>+ Phân tích lại dữ liệu sau mô phỏng.</a:t>
            </a:r>
          </a:p>
          <a:p>
            <a:pPr marL="0" marR="0" lvl="0" indent="0" algn="l" defTabSz="914400" rtl="0" eaLnBrk="0" fontAlgn="base" latinLnBrk="0" hangingPunct="0">
              <a:spcBef>
                <a:spcPct val="0"/>
              </a:spcBef>
              <a:spcAft>
                <a:spcPct val="0"/>
              </a:spcAft>
              <a:buClrTx/>
              <a:buSzTx/>
              <a:buFontTx/>
              <a:buNone/>
              <a:tabLst/>
            </a:pPr>
            <a:r>
              <a:rPr lang="vi-VN" altLang="vi-VN">
                <a:latin typeface="+mj-lt"/>
              </a:rPr>
              <a:t>* Ý nghĩa hiện đại</a:t>
            </a:r>
          </a:p>
          <a:p>
            <a:pPr marL="0" marR="0" lvl="0" indent="0" algn="l" defTabSz="914400" rtl="0" eaLnBrk="0" fontAlgn="base" latinLnBrk="0" hangingPunct="0">
              <a:spcBef>
                <a:spcPct val="0"/>
              </a:spcBef>
              <a:spcAft>
                <a:spcPct val="0"/>
              </a:spcAft>
              <a:buClrTx/>
              <a:buSzTx/>
              <a:tabLst/>
            </a:pPr>
            <a:r>
              <a:rPr lang="vi-VN" altLang="vi-VN">
                <a:latin typeface="+mj-lt"/>
              </a:rPr>
              <a:t>- Phục vụ:</a:t>
            </a:r>
          </a:p>
          <a:p>
            <a:pPr marL="457200" marR="0" lvl="1" indent="0" algn="l" defTabSz="914400" rtl="0" eaLnBrk="0" fontAlgn="base" latinLnBrk="0" hangingPunct="0">
              <a:spcBef>
                <a:spcPct val="0"/>
              </a:spcBef>
              <a:spcAft>
                <a:spcPct val="0"/>
              </a:spcAft>
              <a:buClrTx/>
              <a:buSzTx/>
              <a:tabLst/>
            </a:pPr>
            <a:r>
              <a:rPr lang="vi-VN" altLang="vi-VN">
                <a:latin typeface="+mj-lt"/>
              </a:rPr>
              <a:t>+ Phân tích dữ liệu.</a:t>
            </a:r>
          </a:p>
          <a:p>
            <a:pPr marL="457200" marR="0" lvl="1" indent="0" algn="l" defTabSz="914400" rtl="0" eaLnBrk="0" fontAlgn="base" latinLnBrk="0" hangingPunct="0">
              <a:spcBef>
                <a:spcPct val="0"/>
              </a:spcBef>
              <a:spcAft>
                <a:spcPct val="0"/>
              </a:spcAft>
              <a:buClrTx/>
              <a:buSzTx/>
              <a:tabLst/>
            </a:pPr>
            <a:r>
              <a:rPr lang="vi-VN" altLang="vi-VN">
                <a:latin typeface="+mj-lt"/>
              </a:rPr>
              <a:t>+ Đánh giá hiệu năng hệ thống.</a:t>
            </a:r>
          </a:p>
          <a:p>
            <a:pPr marL="0" marR="0" lvl="0" indent="0" algn="l" defTabSz="914400" rtl="0" eaLnBrk="0" fontAlgn="base" latinLnBrk="0" hangingPunct="0">
              <a:spcBef>
                <a:spcPct val="0"/>
              </a:spcBef>
              <a:spcAft>
                <a:spcPct val="0"/>
              </a:spcAft>
              <a:buClrTx/>
              <a:buSzTx/>
              <a:tabLst/>
            </a:pPr>
            <a:r>
              <a:rPr lang="vi-VN" altLang="vi-VN">
                <a:latin typeface="+mj-lt"/>
              </a:rPr>
              <a:t>- Tiền đề để tích hợp:</a:t>
            </a:r>
          </a:p>
          <a:p>
            <a:pPr marL="457200" marR="0" lvl="1" indent="0" algn="l" defTabSz="914400" rtl="0" eaLnBrk="0" fontAlgn="base" latinLnBrk="0" hangingPunct="0">
              <a:spcBef>
                <a:spcPct val="0"/>
              </a:spcBef>
              <a:spcAft>
                <a:spcPct val="0"/>
              </a:spcAft>
              <a:buClrTx/>
              <a:buSzTx/>
              <a:tabLst/>
            </a:pPr>
            <a:r>
              <a:rPr lang="vi-VN" altLang="vi-VN">
                <a:latin typeface="+mj-lt"/>
              </a:rPr>
              <a:t>+ Python.</a:t>
            </a:r>
          </a:p>
          <a:p>
            <a:pPr marL="457200" marR="0" lvl="1" indent="0" algn="l" defTabSz="914400" rtl="0" eaLnBrk="0" fontAlgn="base" latinLnBrk="0" hangingPunct="0">
              <a:spcBef>
                <a:spcPct val="0"/>
              </a:spcBef>
              <a:spcAft>
                <a:spcPct val="0"/>
              </a:spcAft>
              <a:buClrTx/>
              <a:buSzTx/>
              <a:tabLst/>
            </a:pPr>
            <a:r>
              <a:rPr lang="vi-VN" altLang="vi-VN">
                <a:latin typeface="+mj-lt"/>
              </a:rPr>
              <a:t>+ Dashboard giám sát.</a:t>
            </a:r>
          </a:p>
        </p:txBody>
      </p:sp>
      <p:pic>
        <p:nvPicPr>
          <p:cNvPr id="6" name="Picture 5">
            <a:extLst>
              <a:ext uri="{FF2B5EF4-FFF2-40B4-BE49-F238E27FC236}">
                <a16:creationId xmlns:a16="http://schemas.microsoft.com/office/drawing/2014/main" id="{36F0DE72-DDDF-409E-BAA1-B7476546C818}"/>
              </a:ext>
            </a:extLst>
          </p:cNvPr>
          <p:cNvPicPr>
            <a:picLocks noChangeAspect="1"/>
          </p:cNvPicPr>
          <p:nvPr/>
        </p:nvPicPr>
        <p:blipFill>
          <a:blip r:embed="rId2"/>
          <a:stretch>
            <a:fillRect/>
          </a:stretch>
        </p:blipFill>
        <p:spPr>
          <a:xfrm>
            <a:off x="6194686" y="986126"/>
            <a:ext cx="4629150" cy="4876800"/>
          </a:xfrm>
          <a:prstGeom prst="rect">
            <a:avLst/>
          </a:prstGeom>
        </p:spPr>
      </p:pic>
    </p:spTree>
    <p:extLst>
      <p:ext uri="{BB962C8B-B14F-4D97-AF65-F5344CB8AC3E}">
        <p14:creationId xmlns:p14="http://schemas.microsoft.com/office/powerpoint/2010/main" val="879532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14EB2C-D5EC-0AF2-1460-8514FD8B1D6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3935613-0738-7185-C09A-41367300DE13}"/>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kịch  bản Demo trên onmet++</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AF2FEADF-B41D-47CC-9BDE-C875E5AEEDA7}"/>
              </a:ext>
            </a:extLst>
          </p:cNvPr>
          <p:cNvSpPr/>
          <p:nvPr/>
        </p:nvSpPr>
        <p:spPr>
          <a:xfrm>
            <a:off x="-221132" y="716437"/>
            <a:ext cx="3340979" cy="539378"/>
          </a:xfrm>
          <a:prstGeom prst="rect">
            <a:avLst/>
          </a:prstGeom>
        </p:spPr>
        <p:txBody>
          <a:bodyPr wrap="none">
            <a:spAutoFit/>
          </a:bodyPr>
          <a:lstStyle/>
          <a:p>
            <a:pPr lvl="1" algn="just">
              <a:lnSpc>
                <a:spcPct val="150000"/>
              </a:lnSpc>
            </a:pPr>
            <a:r>
              <a:rPr lang="en-US" sz="2200" i="1">
                <a:latin typeface="Times New Roman" panose="02020603050405020304" pitchFamily="18" charset="0"/>
                <a:cs typeface="Times New Roman" panose="02020603050405020304" pitchFamily="18" charset="0"/>
              </a:rPr>
              <a:t>1. kịch bản bình th</a:t>
            </a:r>
            <a:r>
              <a:rPr lang="vi-VN" sz="2200" i="1">
                <a:latin typeface="Times New Roman" panose="02020603050405020304" pitchFamily="18" charset="0"/>
                <a:cs typeface="Times New Roman" panose="02020603050405020304" pitchFamily="18" charset="0"/>
              </a:rPr>
              <a:t>ường</a:t>
            </a:r>
          </a:p>
        </p:txBody>
      </p:sp>
      <p:pic>
        <p:nvPicPr>
          <p:cNvPr id="3" name="Picture 2">
            <a:extLst>
              <a:ext uri="{FF2B5EF4-FFF2-40B4-BE49-F238E27FC236}">
                <a16:creationId xmlns:a16="http://schemas.microsoft.com/office/drawing/2014/main" id="{CE9B97DC-5965-47F1-B659-98B538468C68}"/>
              </a:ext>
            </a:extLst>
          </p:cNvPr>
          <p:cNvPicPr>
            <a:picLocks noChangeAspect="1"/>
          </p:cNvPicPr>
          <p:nvPr/>
        </p:nvPicPr>
        <p:blipFill>
          <a:blip r:embed="rId2"/>
          <a:stretch>
            <a:fillRect/>
          </a:stretch>
        </p:blipFill>
        <p:spPr>
          <a:xfrm>
            <a:off x="323850" y="1329223"/>
            <a:ext cx="5772150" cy="4610100"/>
          </a:xfrm>
          <a:prstGeom prst="rect">
            <a:avLst/>
          </a:prstGeom>
        </p:spPr>
      </p:pic>
      <p:sp>
        <p:nvSpPr>
          <p:cNvPr id="5" name="Rectangle 4">
            <a:extLst>
              <a:ext uri="{FF2B5EF4-FFF2-40B4-BE49-F238E27FC236}">
                <a16:creationId xmlns:a16="http://schemas.microsoft.com/office/drawing/2014/main" id="{2C8114D8-526A-49A4-964C-360FB54A75FF}"/>
              </a:ext>
            </a:extLst>
          </p:cNvPr>
          <p:cNvSpPr/>
          <p:nvPr/>
        </p:nvSpPr>
        <p:spPr>
          <a:xfrm>
            <a:off x="1279676" y="5939323"/>
            <a:ext cx="3175869" cy="458074"/>
          </a:xfrm>
          <a:prstGeom prst="rect">
            <a:avLst/>
          </a:prstGeom>
        </p:spPr>
        <p:txBody>
          <a:bodyPr wrap="none">
            <a:spAutoFit/>
          </a:bodyPr>
          <a:lstStyle/>
          <a:p>
            <a:pPr lvl="1" algn="just">
              <a:lnSpc>
                <a:spcPct val="150000"/>
              </a:lnSpc>
            </a:pPr>
            <a:r>
              <a:rPr lang="en-US" i="1">
                <a:latin typeface="Times New Roman" panose="02020603050405020304" pitchFamily="18" charset="0"/>
                <a:cs typeface="Times New Roman" panose="02020603050405020304" pitchFamily="18" charset="0"/>
              </a:rPr>
              <a:t>Cấu trúc file trên oment++</a:t>
            </a:r>
            <a:endParaRPr lang="vi-VN" i="1">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722C608-9A37-4F8A-8BC7-88F286919A02}"/>
              </a:ext>
            </a:extLst>
          </p:cNvPr>
          <p:cNvPicPr>
            <a:picLocks noChangeAspect="1"/>
          </p:cNvPicPr>
          <p:nvPr/>
        </p:nvPicPr>
        <p:blipFill>
          <a:blip r:embed="rId3"/>
          <a:stretch>
            <a:fillRect/>
          </a:stretch>
        </p:blipFill>
        <p:spPr>
          <a:xfrm>
            <a:off x="6683731" y="986126"/>
            <a:ext cx="5038725" cy="2343150"/>
          </a:xfrm>
          <a:prstGeom prst="rect">
            <a:avLst/>
          </a:prstGeom>
        </p:spPr>
      </p:pic>
      <p:sp>
        <p:nvSpPr>
          <p:cNvPr id="7" name="Rectangle 6">
            <a:extLst>
              <a:ext uri="{FF2B5EF4-FFF2-40B4-BE49-F238E27FC236}">
                <a16:creationId xmlns:a16="http://schemas.microsoft.com/office/drawing/2014/main" id="{779C8780-8895-4801-822A-D505A11ACF39}"/>
              </a:ext>
            </a:extLst>
          </p:cNvPr>
          <p:cNvSpPr/>
          <p:nvPr/>
        </p:nvSpPr>
        <p:spPr>
          <a:xfrm>
            <a:off x="7236318" y="5710286"/>
            <a:ext cx="3676006" cy="458074"/>
          </a:xfrm>
          <a:prstGeom prst="rect">
            <a:avLst/>
          </a:prstGeom>
        </p:spPr>
        <p:txBody>
          <a:bodyPr wrap="none">
            <a:spAutoFit/>
          </a:bodyPr>
          <a:lstStyle/>
          <a:p>
            <a:pPr lvl="1" algn="just">
              <a:lnSpc>
                <a:spcPct val="150000"/>
              </a:lnSpc>
            </a:pPr>
            <a:r>
              <a:rPr lang="en-US" i="1">
                <a:latin typeface="Times New Roman" panose="02020603050405020304" pitchFamily="18" charset="0"/>
                <a:cs typeface="Times New Roman" panose="02020603050405020304" pitchFamily="18" charset="0"/>
              </a:rPr>
              <a:t>Giả sử các dữ liệu trên cảm biến</a:t>
            </a:r>
            <a:endParaRPr lang="vi-VN" i="1">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5FAB92D5-61C3-4DF6-A1C7-C28C4ED5BAEB}"/>
              </a:ext>
            </a:extLst>
          </p:cNvPr>
          <p:cNvPicPr>
            <a:picLocks noChangeAspect="1"/>
          </p:cNvPicPr>
          <p:nvPr/>
        </p:nvPicPr>
        <p:blipFill>
          <a:blip r:embed="rId4"/>
          <a:stretch>
            <a:fillRect/>
          </a:stretch>
        </p:blipFill>
        <p:spPr>
          <a:xfrm>
            <a:off x="6702080" y="4147204"/>
            <a:ext cx="5020376" cy="1495634"/>
          </a:xfrm>
          <a:prstGeom prst="rect">
            <a:avLst/>
          </a:prstGeom>
        </p:spPr>
      </p:pic>
      <p:sp>
        <p:nvSpPr>
          <p:cNvPr id="9" name="Rectangle 8">
            <a:extLst>
              <a:ext uri="{FF2B5EF4-FFF2-40B4-BE49-F238E27FC236}">
                <a16:creationId xmlns:a16="http://schemas.microsoft.com/office/drawing/2014/main" id="{F038F01E-ABB9-46D2-AFF7-5B64A145A491}"/>
              </a:ext>
            </a:extLst>
          </p:cNvPr>
          <p:cNvSpPr/>
          <p:nvPr/>
        </p:nvSpPr>
        <p:spPr>
          <a:xfrm>
            <a:off x="6683731" y="3299688"/>
            <a:ext cx="4612160" cy="458074"/>
          </a:xfrm>
          <a:prstGeom prst="rect">
            <a:avLst/>
          </a:prstGeom>
        </p:spPr>
        <p:txBody>
          <a:bodyPr wrap="none">
            <a:spAutoFit/>
          </a:bodyPr>
          <a:lstStyle/>
          <a:p>
            <a:pPr lvl="1" algn="just">
              <a:lnSpc>
                <a:spcPct val="150000"/>
              </a:lnSpc>
            </a:pPr>
            <a:r>
              <a:rPr lang="en-US" i="1">
                <a:latin typeface="Times New Roman" panose="02020603050405020304" pitchFamily="18" charset="0"/>
                <a:cs typeface="Times New Roman" panose="02020603050405020304" pitchFamily="18" charset="0"/>
              </a:rPr>
              <a:t>Hệ thống yêu cầu các cảm biến gửi dữ liệu</a:t>
            </a:r>
            <a:endParaRPr lang="vi-VN" i="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289398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14EB2C-D5EC-0AF2-1460-8514FD8B1D6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3935613-0738-7185-C09A-41367300DE13}"/>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kịch  bản Demo trên onmet++</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AF2FEADF-B41D-47CC-9BDE-C875E5AEEDA7}"/>
              </a:ext>
            </a:extLst>
          </p:cNvPr>
          <p:cNvSpPr/>
          <p:nvPr/>
        </p:nvSpPr>
        <p:spPr>
          <a:xfrm>
            <a:off x="-221132" y="716437"/>
            <a:ext cx="3340979" cy="539378"/>
          </a:xfrm>
          <a:prstGeom prst="rect">
            <a:avLst/>
          </a:prstGeom>
        </p:spPr>
        <p:txBody>
          <a:bodyPr wrap="none">
            <a:spAutoFit/>
          </a:bodyPr>
          <a:lstStyle/>
          <a:p>
            <a:pPr lvl="1" algn="just">
              <a:lnSpc>
                <a:spcPct val="150000"/>
              </a:lnSpc>
            </a:pPr>
            <a:r>
              <a:rPr lang="en-US" sz="2200" i="1">
                <a:latin typeface="Times New Roman" panose="02020603050405020304" pitchFamily="18" charset="0"/>
                <a:cs typeface="Times New Roman" panose="02020603050405020304" pitchFamily="18" charset="0"/>
              </a:rPr>
              <a:t>1. kịch bản bình th</a:t>
            </a:r>
            <a:r>
              <a:rPr lang="vi-VN" sz="2200" i="1">
                <a:latin typeface="Times New Roman" panose="02020603050405020304" pitchFamily="18" charset="0"/>
                <a:cs typeface="Times New Roman" panose="02020603050405020304" pitchFamily="18" charset="0"/>
              </a:rPr>
              <a:t>ường</a:t>
            </a:r>
          </a:p>
        </p:txBody>
      </p:sp>
      <p:pic>
        <p:nvPicPr>
          <p:cNvPr id="10" name="Picture 9">
            <a:extLst>
              <a:ext uri="{FF2B5EF4-FFF2-40B4-BE49-F238E27FC236}">
                <a16:creationId xmlns:a16="http://schemas.microsoft.com/office/drawing/2014/main" id="{6C904FC0-CF5A-43E8-A3F5-3333F7888772}"/>
              </a:ext>
            </a:extLst>
          </p:cNvPr>
          <p:cNvPicPr>
            <a:picLocks noChangeAspect="1"/>
          </p:cNvPicPr>
          <p:nvPr/>
        </p:nvPicPr>
        <p:blipFill>
          <a:blip r:embed="rId2"/>
          <a:stretch>
            <a:fillRect/>
          </a:stretch>
        </p:blipFill>
        <p:spPr>
          <a:xfrm>
            <a:off x="1558211" y="1365276"/>
            <a:ext cx="9728719" cy="4776287"/>
          </a:xfrm>
          <a:prstGeom prst="rect">
            <a:avLst/>
          </a:prstGeom>
        </p:spPr>
      </p:pic>
      <p:sp>
        <p:nvSpPr>
          <p:cNvPr id="11" name="Rectangle 10">
            <a:extLst>
              <a:ext uri="{FF2B5EF4-FFF2-40B4-BE49-F238E27FC236}">
                <a16:creationId xmlns:a16="http://schemas.microsoft.com/office/drawing/2014/main" id="{6B5518BB-27F8-4A9E-9E11-363995328419}"/>
              </a:ext>
            </a:extLst>
          </p:cNvPr>
          <p:cNvSpPr/>
          <p:nvPr/>
        </p:nvSpPr>
        <p:spPr>
          <a:xfrm>
            <a:off x="4383084" y="6141563"/>
            <a:ext cx="4847802" cy="458074"/>
          </a:xfrm>
          <a:prstGeom prst="rect">
            <a:avLst/>
          </a:prstGeom>
        </p:spPr>
        <p:txBody>
          <a:bodyPr wrap="none">
            <a:spAutoFit/>
          </a:bodyPr>
          <a:lstStyle/>
          <a:p>
            <a:pPr lvl="1" algn="just">
              <a:lnSpc>
                <a:spcPct val="150000"/>
              </a:lnSpc>
            </a:pPr>
            <a:r>
              <a:rPr lang="en-US" i="1">
                <a:latin typeface="Times New Roman" panose="02020603050405020304" pitchFamily="18" charset="0"/>
                <a:cs typeface="Times New Roman" panose="02020603050405020304" pitchFamily="18" charset="0"/>
              </a:rPr>
              <a:t>Ghi log giúp phát hiện sớm các hiện t</a:t>
            </a:r>
            <a:r>
              <a:rPr lang="vi-VN" i="1">
                <a:latin typeface="Times New Roman" panose="02020603050405020304" pitchFamily="18" charset="0"/>
                <a:cs typeface="Times New Roman" panose="02020603050405020304" pitchFamily="18" charset="0"/>
              </a:rPr>
              <a:t>ượng lạ</a:t>
            </a:r>
          </a:p>
        </p:txBody>
      </p:sp>
    </p:spTree>
    <p:extLst>
      <p:ext uri="{BB962C8B-B14F-4D97-AF65-F5344CB8AC3E}">
        <p14:creationId xmlns:p14="http://schemas.microsoft.com/office/powerpoint/2010/main" val="39780707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14EB2C-D5EC-0AF2-1460-8514FD8B1D6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3935613-0738-7185-C09A-41367300DE13}"/>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kịch  bản Demo trên onmet++</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4C9A3D86-4EA5-40A3-8DA0-29DB69DBF167}"/>
              </a:ext>
            </a:extLst>
          </p:cNvPr>
          <p:cNvSpPr/>
          <p:nvPr/>
        </p:nvSpPr>
        <p:spPr>
          <a:xfrm>
            <a:off x="-397029" y="716437"/>
            <a:ext cx="7048724" cy="559640"/>
          </a:xfrm>
          <a:prstGeom prst="rect">
            <a:avLst/>
          </a:prstGeom>
        </p:spPr>
        <p:txBody>
          <a:bodyPr wrap="none">
            <a:spAutoFit/>
          </a:bodyPr>
          <a:lstStyle/>
          <a:p>
            <a:pPr lvl="1" algn="just">
              <a:lnSpc>
                <a:spcPct val="150000"/>
              </a:lnSpc>
            </a:pPr>
            <a:r>
              <a:rPr lang="en-US" sz="2300" i="1">
                <a:latin typeface="Times New Roman" panose="02020603050405020304" pitchFamily="18" charset="0"/>
                <a:cs typeface="Times New Roman" panose="02020603050405020304" pitchFamily="18" charset="0"/>
              </a:rPr>
              <a:t>2.  kịch bản Lũ chiếm </a:t>
            </a:r>
            <a:r>
              <a:rPr lang="vi-VN" sz="2300" i="1">
                <a:latin typeface="Times New Roman" panose="02020603050405020304" pitchFamily="18" charset="0"/>
                <a:cs typeface="Times New Roman" panose="02020603050405020304" pitchFamily="18" charset="0"/>
              </a:rPr>
              <a:t>ư</a:t>
            </a:r>
            <a:r>
              <a:rPr lang="en-US" sz="2300" i="1">
                <a:latin typeface="Times New Roman" panose="02020603050405020304" pitchFamily="18" charset="0"/>
                <a:cs typeface="Times New Roman" panose="02020603050405020304" pitchFamily="18" charset="0"/>
              </a:rPr>
              <a:t>u thê (M</a:t>
            </a:r>
            <a:r>
              <a:rPr lang="vi-VN" sz="2300" i="1">
                <a:latin typeface="Times New Roman" panose="02020603050405020304" pitchFamily="18" charset="0"/>
                <a:cs typeface="Times New Roman" panose="02020603050405020304" pitchFamily="18" charset="0"/>
              </a:rPr>
              <a:t>ư</a:t>
            </a:r>
            <a:r>
              <a:rPr lang="en-US" sz="2300" i="1">
                <a:latin typeface="Times New Roman" panose="02020603050405020304" pitchFamily="18" charset="0"/>
                <a:cs typeface="Times New Roman" panose="02020603050405020304" pitchFamily="18" charset="0"/>
              </a:rPr>
              <a:t>a lớn trên diện rộng)</a:t>
            </a:r>
            <a:endParaRPr lang="vi-VN" sz="2300" i="1">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D9DFFA88-27FC-49FA-9BCA-D0B6B1E496E7}"/>
              </a:ext>
            </a:extLst>
          </p:cNvPr>
          <p:cNvPicPr>
            <a:picLocks noChangeAspect="1"/>
          </p:cNvPicPr>
          <p:nvPr/>
        </p:nvPicPr>
        <p:blipFill>
          <a:blip r:embed="rId2"/>
          <a:stretch>
            <a:fillRect/>
          </a:stretch>
        </p:blipFill>
        <p:spPr>
          <a:xfrm>
            <a:off x="1470533" y="1336132"/>
            <a:ext cx="3313600" cy="1540918"/>
          </a:xfrm>
          <a:prstGeom prst="rect">
            <a:avLst/>
          </a:prstGeom>
        </p:spPr>
      </p:pic>
      <p:sp>
        <p:nvSpPr>
          <p:cNvPr id="8" name="Rectangle 7">
            <a:extLst>
              <a:ext uri="{FF2B5EF4-FFF2-40B4-BE49-F238E27FC236}">
                <a16:creationId xmlns:a16="http://schemas.microsoft.com/office/drawing/2014/main" id="{A41E2545-AA92-4867-9575-551246FD3E4C}"/>
              </a:ext>
            </a:extLst>
          </p:cNvPr>
          <p:cNvSpPr/>
          <p:nvPr/>
        </p:nvSpPr>
        <p:spPr>
          <a:xfrm>
            <a:off x="532458" y="2797218"/>
            <a:ext cx="4612160" cy="458074"/>
          </a:xfrm>
          <a:prstGeom prst="rect">
            <a:avLst/>
          </a:prstGeom>
        </p:spPr>
        <p:txBody>
          <a:bodyPr wrap="none">
            <a:spAutoFit/>
          </a:bodyPr>
          <a:lstStyle/>
          <a:p>
            <a:pPr lvl="1" algn="just">
              <a:lnSpc>
                <a:spcPct val="150000"/>
              </a:lnSpc>
            </a:pPr>
            <a:r>
              <a:rPr lang="en-US" i="1">
                <a:latin typeface="Times New Roman" panose="02020603050405020304" pitchFamily="18" charset="0"/>
                <a:cs typeface="Times New Roman" panose="02020603050405020304" pitchFamily="18" charset="0"/>
              </a:rPr>
              <a:t>Hệ thống yêu cầu các cảm biến gửi dữ liệu</a:t>
            </a:r>
            <a:endParaRPr lang="vi-VN" i="1">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FBC630D9-029A-4502-93C6-FBE584780D91}"/>
              </a:ext>
            </a:extLst>
          </p:cNvPr>
          <p:cNvPicPr>
            <a:picLocks noChangeAspect="1"/>
          </p:cNvPicPr>
          <p:nvPr/>
        </p:nvPicPr>
        <p:blipFill>
          <a:blip r:embed="rId3"/>
          <a:stretch>
            <a:fillRect/>
          </a:stretch>
        </p:blipFill>
        <p:spPr>
          <a:xfrm>
            <a:off x="6400800" y="1370966"/>
            <a:ext cx="5396844" cy="1629847"/>
          </a:xfrm>
          <a:prstGeom prst="rect">
            <a:avLst/>
          </a:prstGeom>
        </p:spPr>
      </p:pic>
      <p:sp>
        <p:nvSpPr>
          <p:cNvPr id="12" name="Rectangle 11">
            <a:extLst>
              <a:ext uri="{FF2B5EF4-FFF2-40B4-BE49-F238E27FC236}">
                <a16:creationId xmlns:a16="http://schemas.microsoft.com/office/drawing/2014/main" id="{57D02884-C01B-4063-A6ED-E24AE8F3AE50}"/>
              </a:ext>
            </a:extLst>
          </p:cNvPr>
          <p:cNvSpPr/>
          <p:nvPr/>
        </p:nvSpPr>
        <p:spPr>
          <a:xfrm>
            <a:off x="7047384" y="2917802"/>
            <a:ext cx="3676006" cy="458074"/>
          </a:xfrm>
          <a:prstGeom prst="rect">
            <a:avLst/>
          </a:prstGeom>
        </p:spPr>
        <p:txBody>
          <a:bodyPr wrap="none">
            <a:spAutoFit/>
          </a:bodyPr>
          <a:lstStyle/>
          <a:p>
            <a:pPr lvl="1" algn="just">
              <a:lnSpc>
                <a:spcPct val="150000"/>
              </a:lnSpc>
            </a:pPr>
            <a:r>
              <a:rPr lang="en-US" i="1">
                <a:latin typeface="Times New Roman" panose="02020603050405020304" pitchFamily="18" charset="0"/>
                <a:cs typeface="Times New Roman" panose="02020603050405020304" pitchFamily="18" charset="0"/>
              </a:rPr>
              <a:t>Giả sử các dữ liệu trên cảm biến</a:t>
            </a:r>
            <a:endParaRPr lang="vi-VN" i="1">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29889A2F-420B-4C21-8005-3FDD47557C45}"/>
              </a:ext>
            </a:extLst>
          </p:cNvPr>
          <p:cNvPicPr>
            <a:picLocks noChangeAspect="1"/>
          </p:cNvPicPr>
          <p:nvPr/>
        </p:nvPicPr>
        <p:blipFill>
          <a:blip r:embed="rId4"/>
          <a:stretch>
            <a:fillRect/>
          </a:stretch>
        </p:blipFill>
        <p:spPr>
          <a:xfrm>
            <a:off x="1929314" y="3409296"/>
            <a:ext cx="7403184" cy="3286266"/>
          </a:xfrm>
          <a:prstGeom prst="rect">
            <a:avLst/>
          </a:prstGeom>
        </p:spPr>
      </p:pic>
      <p:sp>
        <p:nvSpPr>
          <p:cNvPr id="13" name="Rectangle 12">
            <a:extLst>
              <a:ext uri="{FF2B5EF4-FFF2-40B4-BE49-F238E27FC236}">
                <a16:creationId xmlns:a16="http://schemas.microsoft.com/office/drawing/2014/main" id="{C7A723B8-A340-4428-BEF2-25B2DEB7AD25}"/>
              </a:ext>
            </a:extLst>
          </p:cNvPr>
          <p:cNvSpPr/>
          <p:nvPr/>
        </p:nvSpPr>
        <p:spPr>
          <a:xfrm>
            <a:off x="9005217" y="4386235"/>
            <a:ext cx="2514938" cy="923330"/>
          </a:xfrm>
          <a:prstGeom prst="rect">
            <a:avLst/>
          </a:prstGeom>
        </p:spPr>
        <p:txBody>
          <a:bodyPr wrap="square">
            <a:spAutoFit/>
          </a:bodyPr>
          <a:lstStyle/>
          <a:p>
            <a:pPr lvl="1" algn="just"/>
            <a:r>
              <a:rPr lang="en-US" i="1">
                <a:latin typeface="Times New Roman" panose="02020603050405020304" pitchFamily="18" charset="0"/>
                <a:cs typeface="Times New Roman" panose="02020603050405020304" pitchFamily="18" charset="0"/>
              </a:rPr>
              <a:t>Kết quả phát cảnh báo có nguy c</a:t>
            </a:r>
            <a:r>
              <a:rPr lang="vi-VN" i="1">
                <a:latin typeface="Times New Roman" panose="02020603050405020304" pitchFamily="18" charset="0"/>
                <a:cs typeface="Times New Roman" panose="02020603050405020304" pitchFamily="18" charset="0"/>
              </a:rPr>
              <a:t>ơ</a:t>
            </a:r>
            <a:r>
              <a:rPr lang="en-US" i="1">
                <a:latin typeface="Times New Roman" panose="02020603050405020304" pitchFamily="18" charset="0"/>
                <a:cs typeface="Times New Roman" panose="02020603050405020304" pitchFamily="18" charset="0"/>
              </a:rPr>
              <a:t> Lũ lụt</a:t>
            </a:r>
            <a:endParaRPr lang="vi-VN" i="1">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51162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14EB2C-D5EC-0AF2-1460-8514FD8B1D6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3935613-0738-7185-C09A-41367300DE13}"/>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kịch  bản Demo trên onmet++</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303D8DA5-84F8-4BE2-B10B-3F1AFB0697DF}"/>
              </a:ext>
            </a:extLst>
          </p:cNvPr>
          <p:cNvSpPr/>
          <p:nvPr/>
        </p:nvSpPr>
        <p:spPr>
          <a:xfrm>
            <a:off x="-157113" y="716437"/>
            <a:ext cx="6096000" cy="559640"/>
          </a:xfrm>
          <a:prstGeom prst="rect">
            <a:avLst/>
          </a:prstGeom>
        </p:spPr>
        <p:txBody>
          <a:bodyPr>
            <a:spAutoFit/>
          </a:bodyPr>
          <a:lstStyle/>
          <a:p>
            <a:pPr lvl="1" algn="just">
              <a:lnSpc>
                <a:spcPct val="150000"/>
              </a:lnSpc>
            </a:pPr>
            <a:r>
              <a:rPr lang="en-US" sz="2300" i="1">
                <a:latin typeface="Times New Roman" panose="02020603050405020304" pitchFamily="18" charset="0"/>
                <a:cs typeface="Times New Roman" panose="02020603050405020304" pitchFamily="18" charset="0"/>
              </a:rPr>
              <a:t>2.  Kịch bản hạn hán và bão lớn</a:t>
            </a:r>
            <a:endParaRPr lang="vi-VN" sz="2300" i="1">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9F4956DB-60B1-434D-A15B-E3179FD5B6B3}"/>
              </a:ext>
            </a:extLst>
          </p:cNvPr>
          <p:cNvPicPr>
            <a:picLocks noChangeAspect="1"/>
          </p:cNvPicPr>
          <p:nvPr/>
        </p:nvPicPr>
        <p:blipFill rotWithShape="1">
          <a:blip r:embed="rId2"/>
          <a:srcRect t="2837" b="49895"/>
          <a:stretch/>
        </p:blipFill>
        <p:spPr>
          <a:xfrm>
            <a:off x="549504" y="1276076"/>
            <a:ext cx="4898924" cy="1335149"/>
          </a:xfrm>
          <a:prstGeom prst="rect">
            <a:avLst/>
          </a:prstGeom>
        </p:spPr>
      </p:pic>
      <p:pic>
        <p:nvPicPr>
          <p:cNvPr id="5" name="Picture 4">
            <a:extLst>
              <a:ext uri="{FF2B5EF4-FFF2-40B4-BE49-F238E27FC236}">
                <a16:creationId xmlns:a16="http://schemas.microsoft.com/office/drawing/2014/main" id="{4549CF5D-7343-4167-850D-073C21D527C6}"/>
              </a:ext>
            </a:extLst>
          </p:cNvPr>
          <p:cNvPicPr>
            <a:picLocks noChangeAspect="1"/>
          </p:cNvPicPr>
          <p:nvPr/>
        </p:nvPicPr>
        <p:blipFill rotWithShape="1">
          <a:blip r:embed="rId2"/>
          <a:srcRect t="49888"/>
          <a:stretch/>
        </p:blipFill>
        <p:spPr>
          <a:xfrm>
            <a:off x="6253115" y="1172381"/>
            <a:ext cx="4898924" cy="1335149"/>
          </a:xfrm>
          <a:prstGeom prst="rect">
            <a:avLst/>
          </a:prstGeom>
        </p:spPr>
      </p:pic>
      <p:sp>
        <p:nvSpPr>
          <p:cNvPr id="6" name="Rectangle 5">
            <a:extLst>
              <a:ext uri="{FF2B5EF4-FFF2-40B4-BE49-F238E27FC236}">
                <a16:creationId xmlns:a16="http://schemas.microsoft.com/office/drawing/2014/main" id="{91932BD2-D3CA-4F43-8856-4BAB1AA6A4AF}"/>
              </a:ext>
            </a:extLst>
          </p:cNvPr>
          <p:cNvSpPr/>
          <p:nvPr/>
        </p:nvSpPr>
        <p:spPr>
          <a:xfrm>
            <a:off x="3610425" y="2507530"/>
            <a:ext cx="3676006" cy="458074"/>
          </a:xfrm>
          <a:prstGeom prst="rect">
            <a:avLst/>
          </a:prstGeom>
        </p:spPr>
        <p:txBody>
          <a:bodyPr wrap="none">
            <a:spAutoFit/>
          </a:bodyPr>
          <a:lstStyle/>
          <a:p>
            <a:pPr lvl="1" algn="just">
              <a:lnSpc>
                <a:spcPct val="150000"/>
              </a:lnSpc>
            </a:pPr>
            <a:r>
              <a:rPr lang="en-US">
                <a:latin typeface="Times New Roman" panose="02020603050405020304" pitchFamily="18" charset="0"/>
                <a:cs typeface="Times New Roman" panose="02020603050405020304" pitchFamily="18" charset="0"/>
              </a:rPr>
              <a:t>Giả sử các dữ liệu trên cảm biến</a:t>
            </a:r>
            <a:endParaRPr lang="vi-VN">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5745D9F3-466D-409C-B24D-B3C0D3324E3E}"/>
              </a:ext>
            </a:extLst>
          </p:cNvPr>
          <p:cNvPicPr>
            <a:picLocks noChangeAspect="1"/>
          </p:cNvPicPr>
          <p:nvPr/>
        </p:nvPicPr>
        <p:blipFill rotWithShape="1">
          <a:blip r:embed="rId3"/>
          <a:srcRect l="35618"/>
          <a:stretch/>
        </p:blipFill>
        <p:spPr>
          <a:xfrm>
            <a:off x="360834" y="2963474"/>
            <a:ext cx="4516690" cy="3041416"/>
          </a:xfrm>
          <a:prstGeom prst="rect">
            <a:avLst/>
          </a:prstGeom>
        </p:spPr>
      </p:pic>
      <p:pic>
        <p:nvPicPr>
          <p:cNvPr id="8" name="Picture 7">
            <a:extLst>
              <a:ext uri="{FF2B5EF4-FFF2-40B4-BE49-F238E27FC236}">
                <a16:creationId xmlns:a16="http://schemas.microsoft.com/office/drawing/2014/main" id="{52CC1522-6B80-4A45-B048-367D8C8FA098}"/>
              </a:ext>
            </a:extLst>
          </p:cNvPr>
          <p:cNvPicPr>
            <a:picLocks noChangeAspect="1"/>
          </p:cNvPicPr>
          <p:nvPr/>
        </p:nvPicPr>
        <p:blipFill rotWithShape="1">
          <a:blip r:embed="rId4"/>
          <a:srcRect l="35793"/>
          <a:stretch/>
        </p:blipFill>
        <p:spPr>
          <a:xfrm>
            <a:off x="6622671" y="3009109"/>
            <a:ext cx="4808175" cy="3041416"/>
          </a:xfrm>
          <a:prstGeom prst="rect">
            <a:avLst/>
          </a:prstGeom>
        </p:spPr>
      </p:pic>
      <p:sp>
        <p:nvSpPr>
          <p:cNvPr id="9" name="Rectangle 8">
            <a:extLst>
              <a:ext uri="{FF2B5EF4-FFF2-40B4-BE49-F238E27FC236}">
                <a16:creationId xmlns:a16="http://schemas.microsoft.com/office/drawing/2014/main" id="{353FC05C-3284-4630-8F51-51739F34E907}"/>
              </a:ext>
            </a:extLst>
          </p:cNvPr>
          <p:cNvSpPr/>
          <p:nvPr/>
        </p:nvSpPr>
        <p:spPr>
          <a:xfrm>
            <a:off x="1140653" y="6079242"/>
            <a:ext cx="2274982" cy="458074"/>
          </a:xfrm>
          <a:prstGeom prst="rect">
            <a:avLst/>
          </a:prstGeom>
        </p:spPr>
        <p:txBody>
          <a:bodyPr wrap="none">
            <a:spAutoFit/>
          </a:bodyPr>
          <a:lstStyle/>
          <a:p>
            <a:pPr lvl="1" algn="just">
              <a:lnSpc>
                <a:spcPct val="150000"/>
              </a:lnSpc>
            </a:pPr>
            <a:r>
              <a:rPr lang="en-US">
                <a:latin typeface="Times New Roman" panose="02020603050405020304" pitchFamily="18" charset="0"/>
                <a:cs typeface="Times New Roman" panose="02020603050405020304" pitchFamily="18" charset="0"/>
              </a:rPr>
              <a:t>Cảnh báo bão lớn</a:t>
            </a:r>
            <a:endParaRPr lang="vi-VN">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E7B05BD0-11E3-4B8E-BDB9-0BD670710467}"/>
              </a:ext>
            </a:extLst>
          </p:cNvPr>
          <p:cNvSpPr/>
          <p:nvPr/>
        </p:nvSpPr>
        <p:spPr>
          <a:xfrm>
            <a:off x="7424398" y="6094030"/>
            <a:ext cx="3204723" cy="458074"/>
          </a:xfrm>
          <a:prstGeom prst="rect">
            <a:avLst/>
          </a:prstGeom>
        </p:spPr>
        <p:txBody>
          <a:bodyPr wrap="none">
            <a:spAutoFit/>
          </a:bodyPr>
          <a:lstStyle/>
          <a:p>
            <a:pPr lvl="1" algn="just">
              <a:lnSpc>
                <a:spcPct val="150000"/>
              </a:lnSpc>
            </a:pPr>
            <a:r>
              <a:rPr lang="en-US">
                <a:latin typeface="Times New Roman" panose="02020603050405020304" pitchFamily="18" charset="0"/>
                <a:cs typeface="Times New Roman" panose="02020603050405020304" pitchFamily="18" charset="0"/>
              </a:rPr>
              <a:t>Cảnh báo khả năng hạn hạn</a:t>
            </a:r>
            <a:endParaRPr lang="vi-VN">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385393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14EB2C-D5EC-0AF2-1460-8514FD8B1D6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3935613-0738-7185-C09A-41367300DE13}"/>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kịch  bản Demo trên onmet++</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303D8DA5-84F8-4BE2-B10B-3F1AFB0697DF}"/>
              </a:ext>
            </a:extLst>
          </p:cNvPr>
          <p:cNvSpPr/>
          <p:nvPr/>
        </p:nvSpPr>
        <p:spPr>
          <a:xfrm>
            <a:off x="-157113" y="716437"/>
            <a:ext cx="6096000" cy="559640"/>
          </a:xfrm>
          <a:prstGeom prst="rect">
            <a:avLst/>
          </a:prstGeom>
        </p:spPr>
        <p:txBody>
          <a:bodyPr>
            <a:spAutoFit/>
          </a:bodyPr>
          <a:lstStyle/>
          <a:p>
            <a:pPr lvl="1" algn="just">
              <a:lnSpc>
                <a:spcPct val="150000"/>
              </a:lnSpc>
            </a:pPr>
            <a:r>
              <a:rPr lang="en-US" sz="2300" i="1">
                <a:latin typeface="Times New Roman" panose="02020603050405020304" pitchFamily="18" charset="0"/>
                <a:cs typeface="Times New Roman" panose="02020603050405020304" pitchFamily="18" charset="0"/>
              </a:rPr>
              <a:t>2.  Kịch bản hạn hán và bão lớn</a:t>
            </a:r>
            <a:endParaRPr lang="vi-VN" sz="2300" i="1">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9F4956DB-60B1-434D-A15B-E3179FD5B6B3}"/>
              </a:ext>
            </a:extLst>
          </p:cNvPr>
          <p:cNvPicPr>
            <a:picLocks noChangeAspect="1"/>
          </p:cNvPicPr>
          <p:nvPr/>
        </p:nvPicPr>
        <p:blipFill rotWithShape="1">
          <a:blip r:embed="rId2"/>
          <a:srcRect t="2837" b="49895"/>
          <a:stretch/>
        </p:blipFill>
        <p:spPr>
          <a:xfrm>
            <a:off x="549504" y="1276076"/>
            <a:ext cx="4898924" cy="1335149"/>
          </a:xfrm>
          <a:prstGeom prst="rect">
            <a:avLst/>
          </a:prstGeom>
        </p:spPr>
      </p:pic>
      <p:pic>
        <p:nvPicPr>
          <p:cNvPr id="5" name="Picture 4">
            <a:extLst>
              <a:ext uri="{FF2B5EF4-FFF2-40B4-BE49-F238E27FC236}">
                <a16:creationId xmlns:a16="http://schemas.microsoft.com/office/drawing/2014/main" id="{4549CF5D-7343-4167-850D-073C21D527C6}"/>
              </a:ext>
            </a:extLst>
          </p:cNvPr>
          <p:cNvPicPr>
            <a:picLocks noChangeAspect="1"/>
          </p:cNvPicPr>
          <p:nvPr/>
        </p:nvPicPr>
        <p:blipFill rotWithShape="1">
          <a:blip r:embed="rId2"/>
          <a:srcRect t="49888"/>
          <a:stretch/>
        </p:blipFill>
        <p:spPr>
          <a:xfrm>
            <a:off x="6253115" y="1172381"/>
            <a:ext cx="4898924" cy="1335149"/>
          </a:xfrm>
          <a:prstGeom prst="rect">
            <a:avLst/>
          </a:prstGeom>
        </p:spPr>
      </p:pic>
      <p:sp>
        <p:nvSpPr>
          <p:cNvPr id="6" name="Rectangle 5">
            <a:extLst>
              <a:ext uri="{FF2B5EF4-FFF2-40B4-BE49-F238E27FC236}">
                <a16:creationId xmlns:a16="http://schemas.microsoft.com/office/drawing/2014/main" id="{91932BD2-D3CA-4F43-8856-4BAB1AA6A4AF}"/>
              </a:ext>
            </a:extLst>
          </p:cNvPr>
          <p:cNvSpPr/>
          <p:nvPr/>
        </p:nvSpPr>
        <p:spPr>
          <a:xfrm>
            <a:off x="3610425" y="2507530"/>
            <a:ext cx="3676006" cy="458074"/>
          </a:xfrm>
          <a:prstGeom prst="rect">
            <a:avLst/>
          </a:prstGeom>
        </p:spPr>
        <p:txBody>
          <a:bodyPr wrap="none">
            <a:spAutoFit/>
          </a:bodyPr>
          <a:lstStyle/>
          <a:p>
            <a:pPr lvl="1" algn="just">
              <a:lnSpc>
                <a:spcPct val="150000"/>
              </a:lnSpc>
            </a:pPr>
            <a:r>
              <a:rPr lang="en-US">
                <a:latin typeface="Times New Roman" panose="02020603050405020304" pitchFamily="18" charset="0"/>
                <a:cs typeface="Times New Roman" panose="02020603050405020304" pitchFamily="18" charset="0"/>
              </a:rPr>
              <a:t>Giả sử các dữ liệu trên cảm biến</a:t>
            </a:r>
            <a:endParaRPr lang="vi-VN">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5745D9F3-466D-409C-B24D-B3C0D3324E3E}"/>
              </a:ext>
            </a:extLst>
          </p:cNvPr>
          <p:cNvPicPr>
            <a:picLocks noChangeAspect="1"/>
          </p:cNvPicPr>
          <p:nvPr/>
        </p:nvPicPr>
        <p:blipFill rotWithShape="1">
          <a:blip r:embed="rId3"/>
          <a:srcRect l="35618"/>
          <a:stretch/>
        </p:blipFill>
        <p:spPr>
          <a:xfrm>
            <a:off x="360834" y="2963474"/>
            <a:ext cx="4516690" cy="3041416"/>
          </a:xfrm>
          <a:prstGeom prst="rect">
            <a:avLst/>
          </a:prstGeom>
        </p:spPr>
      </p:pic>
      <p:pic>
        <p:nvPicPr>
          <p:cNvPr id="8" name="Picture 7">
            <a:extLst>
              <a:ext uri="{FF2B5EF4-FFF2-40B4-BE49-F238E27FC236}">
                <a16:creationId xmlns:a16="http://schemas.microsoft.com/office/drawing/2014/main" id="{52CC1522-6B80-4A45-B048-367D8C8FA098}"/>
              </a:ext>
            </a:extLst>
          </p:cNvPr>
          <p:cNvPicPr>
            <a:picLocks noChangeAspect="1"/>
          </p:cNvPicPr>
          <p:nvPr/>
        </p:nvPicPr>
        <p:blipFill rotWithShape="1">
          <a:blip r:embed="rId4"/>
          <a:srcRect l="35793"/>
          <a:stretch/>
        </p:blipFill>
        <p:spPr>
          <a:xfrm>
            <a:off x="6622671" y="3009109"/>
            <a:ext cx="4808175" cy="3041416"/>
          </a:xfrm>
          <a:prstGeom prst="rect">
            <a:avLst/>
          </a:prstGeom>
        </p:spPr>
      </p:pic>
      <p:sp>
        <p:nvSpPr>
          <p:cNvPr id="9" name="Rectangle 8">
            <a:extLst>
              <a:ext uri="{FF2B5EF4-FFF2-40B4-BE49-F238E27FC236}">
                <a16:creationId xmlns:a16="http://schemas.microsoft.com/office/drawing/2014/main" id="{353FC05C-3284-4630-8F51-51739F34E907}"/>
              </a:ext>
            </a:extLst>
          </p:cNvPr>
          <p:cNvSpPr/>
          <p:nvPr/>
        </p:nvSpPr>
        <p:spPr>
          <a:xfrm>
            <a:off x="1140653" y="6079242"/>
            <a:ext cx="2274982" cy="458074"/>
          </a:xfrm>
          <a:prstGeom prst="rect">
            <a:avLst/>
          </a:prstGeom>
        </p:spPr>
        <p:txBody>
          <a:bodyPr wrap="none">
            <a:spAutoFit/>
          </a:bodyPr>
          <a:lstStyle/>
          <a:p>
            <a:pPr lvl="1" algn="just">
              <a:lnSpc>
                <a:spcPct val="150000"/>
              </a:lnSpc>
            </a:pPr>
            <a:r>
              <a:rPr lang="en-US">
                <a:latin typeface="Times New Roman" panose="02020603050405020304" pitchFamily="18" charset="0"/>
                <a:cs typeface="Times New Roman" panose="02020603050405020304" pitchFamily="18" charset="0"/>
              </a:rPr>
              <a:t>Cảnh báo bão lớn</a:t>
            </a:r>
            <a:endParaRPr lang="vi-VN">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E7B05BD0-11E3-4B8E-BDB9-0BD670710467}"/>
              </a:ext>
            </a:extLst>
          </p:cNvPr>
          <p:cNvSpPr/>
          <p:nvPr/>
        </p:nvSpPr>
        <p:spPr>
          <a:xfrm>
            <a:off x="7424398" y="6094030"/>
            <a:ext cx="3204723" cy="458074"/>
          </a:xfrm>
          <a:prstGeom prst="rect">
            <a:avLst/>
          </a:prstGeom>
        </p:spPr>
        <p:txBody>
          <a:bodyPr wrap="none">
            <a:spAutoFit/>
          </a:bodyPr>
          <a:lstStyle/>
          <a:p>
            <a:pPr lvl="1" algn="just">
              <a:lnSpc>
                <a:spcPct val="150000"/>
              </a:lnSpc>
            </a:pPr>
            <a:r>
              <a:rPr lang="en-US">
                <a:latin typeface="Times New Roman" panose="02020603050405020304" pitchFamily="18" charset="0"/>
                <a:cs typeface="Times New Roman" panose="02020603050405020304" pitchFamily="18" charset="0"/>
              </a:rPr>
              <a:t>Cảnh báo khả năng hạn hạn</a:t>
            </a:r>
            <a:endParaRPr lang="vi-VN">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73C76764-7399-4A05-A51A-15F8486606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177"/>
            <a:ext cx="12192000" cy="6862354"/>
          </a:xfrm>
          <a:prstGeom prst="rect">
            <a:avLst/>
          </a:prstGeom>
        </p:spPr>
      </p:pic>
    </p:spTree>
    <p:extLst>
      <p:ext uri="{BB962C8B-B14F-4D97-AF65-F5344CB8AC3E}">
        <p14:creationId xmlns:p14="http://schemas.microsoft.com/office/powerpoint/2010/main" val="3218133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1948DD3-A894-9FC1-D3B5-9DE0209BEBF5}"/>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3200">
                <a:latin typeface="Times New Roman" panose="02020603050405020304" pitchFamily="18" charset="0"/>
                <a:cs typeface="Times New Roman" panose="02020603050405020304" pitchFamily="18" charset="0"/>
              </a:rPr>
              <a:t>	Đặt vấn đề / Giới thiệu</a:t>
            </a:r>
            <a:endParaRPr lang="vi-VN" sz="320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93231841-FEC8-A99C-2CD1-9DAF5ACD8AE3}"/>
              </a:ext>
            </a:extLst>
          </p:cNvPr>
          <p:cNvSpPr txBox="1"/>
          <p:nvPr/>
        </p:nvSpPr>
        <p:spPr>
          <a:xfrm>
            <a:off x="726948" y="1074294"/>
            <a:ext cx="11004804" cy="5028556"/>
          </a:xfrm>
          <a:prstGeom prst="rect">
            <a:avLst/>
          </a:prstGeom>
          <a:noFill/>
        </p:spPr>
        <p:txBody>
          <a:bodyPr wrap="square">
            <a:spAutoFit/>
          </a:bodyPr>
          <a:lstStyle/>
          <a:p>
            <a:pPr marL="285750" lvl="0" indent="-285750" algn="just">
              <a:lnSpc>
                <a:spcPct val="150000"/>
              </a:lnSpc>
              <a:buSzPts val="1000"/>
              <a:buFont typeface="Wingdings" panose="05000000000000000000" pitchFamily="2" charset="2"/>
              <a:buChar char="Ø"/>
              <a:tabLst>
                <a:tab pos="457200" algn="l"/>
              </a:tabLst>
            </a:pPr>
            <a:r>
              <a:rPr lang="en-US" b="1">
                <a:effectLst/>
                <a:latin typeface="Times New Roman" panose="02020603050405020304" pitchFamily="18" charset="0"/>
                <a:ea typeface="Times New Roman" panose="02020603050405020304" pitchFamily="18" charset="0"/>
              </a:rPr>
              <a:t>Nhu </a:t>
            </a:r>
            <a:r>
              <a:rPr lang="en-US" b="1" err="1">
                <a:effectLst/>
                <a:latin typeface="Times New Roman" panose="02020603050405020304" pitchFamily="18" charset="0"/>
                <a:ea typeface="Times New Roman" panose="02020603050405020304" pitchFamily="18" charset="0"/>
              </a:rPr>
              <a:t>cầu</a:t>
            </a:r>
            <a:r>
              <a:rPr lang="en-US" b="1">
                <a:effectLst/>
                <a:latin typeface="Times New Roman" panose="02020603050405020304" pitchFamily="18" charset="0"/>
                <a:ea typeface="Times New Roman" panose="02020603050405020304" pitchFamily="18" charset="0"/>
              </a:rPr>
              <a:t> </a:t>
            </a:r>
            <a:r>
              <a:rPr lang="en-US" b="1" err="1">
                <a:effectLst/>
                <a:latin typeface="Times New Roman" panose="02020603050405020304" pitchFamily="18" charset="0"/>
                <a:ea typeface="Times New Roman" panose="02020603050405020304" pitchFamily="18" charset="0"/>
              </a:rPr>
              <a:t>thực</a:t>
            </a:r>
            <a:r>
              <a:rPr lang="en-US" b="1">
                <a:effectLst/>
                <a:latin typeface="Times New Roman" panose="02020603050405020304" pitchFamily="18" charset="0"/>
                <a:ea typeface="Times New Roman" panose="02020603050405020304" pitchFamily="18" charset="0"/>
              </a:rPr>
              <a:t> </a:t>
            </a:r>
            <a:r>
              <a:rPr lang="en-US" b="1" err="1">
                <a:effectLst/>
                <a:latin typeface="Times New Roman" panose="02020603050405020304" pitchFamily="18" charset="0"/>
                <a:ea typeface="Times New Roman" panose="02020603050405020304" pitchFamily="18" charset="0"/>
              </a:rPr>
              <a:t>tiễn</a:t>
            </a:r>
            <a:r>
              <a:rPr lang="en-US" b="1">
                <a:effectLst/>
                <a:latin typeface="Times New Roman" panose="02020603050405020304" pitchFamily="18" charset="0"/>
                <a:ea typeface="Times New Roman" panose="02020603050405020304" pitchFamily="18" charset="0"/>
              </a:rPr>
              <a:t>:</a:t>
            </a:r>
            <a:endParaRPr lang="vi-VN">
              <a:effectLst/>
              <a:latin typeface="Times New Roman" panose="02020603050405020304" pitchFamily="18" charset="0"/>
              <a:ea typeface="Times New Roman" panose="02020603050405020304" pitchFamily="18" charset="0"/>
            </a:endParaRPr>
          </a:p>
          <a:p>
            <a:pPr marL="742950" lvl="1" indent="-285750" algn="just">
              <a:lnSpc>
                <a:spcPct val="150000"/>
              </a:lnSpc>
              <a:buSzPts val="1000"/>
              <a:buFont typeface="Arial" panose="020B0604020202020204" pitchFamily="34" charset="0"/>
              <a:buChar char="•"/>
              <a:tabLst>
                <a:tab pos="914400" algn="l"/>
              </a:tabLst>
            </a:pPr>
            <a:r>
              <a:rPr lang="en-US" err="1">
                <a:effectLst/>
                <a:latin typeface="Times New Roman" panose="02020603050405020304" pitchFamily="18" charset="0"/>
                <a:ea typeface="Times New Roman" panose="02020603050405020304" pitchFamily="18" charset="0"/>
                <a:cs typeface="Times New Roman" panose="02020603050405020304" pitchFamily="18" charset="0"/>
              </a:rPr>
              <a:t>Bùng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nổ</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dữ</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liệu</a:t>
            </a:r>
            <a:r>
              <a:rPr lang="en-US">
                <a:effectLst/>
                <a:latin typeface="Times New Roman" panose="02020603050405020304" pitchFamily="18" charset="0"/>
                <a:ea typeface="Times New Roman" panose="02020603050405020304" pitchFamily="18" charset="0"/>
                <a:cs typeface="Times New Roman" panose="02020603050405020304" pitchFamily="18" charset="0"/>
              </a:rPr>
              <a:t> IoT, Internet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vạn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vật</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nhu</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cầu</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kết</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nối</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toàn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cầu</a:t>
            </a:r>
            <a:r>
              <a:rPr lang="en-US">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lnSpc>
                <a:spcPct val="150000"/>
              </a:lnSpc>
              <a:buSzPts val="1000"/>
              <a:buFont typeface="Arial" panose="020B0604020202020204" pitchFamily="34" charset="0"/>
              <a:buChar char="•"/>
              <a:tabLst>
                <a:tab pos="914400" algn="l"/>
              </a:tabLst>
            </a:pPr>
            <a:r>
              <a:rPr lang="en-US">
                <a:effectLst/>
                <a:latin typeface="Times New Roman" panose="02020603050405020304" pitchFamily="18" charset="0"/>
                <a:ea typeface="Times New Roman" panose="02020603050405020304" pitchFamily="18" charset="0"/>
                <a:cs typeface="Times New Roman" panose="02020603050405020304" pitchFamily="18" charset="0"/>
              </a:rPr>
              <a:t>Các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trạm</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quan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trắc</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khí</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tượng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môi</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trường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nông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nghiệp</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thường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đặt</a:t>
            </a:r>
            <a:r>
              <a:rPr lang="en-US">
                <a:effectLst/>
                <a:latin typeface="Times New Roman" panose="02020603050405020304" pitchFamily="18" charset="0"/>
                <a:ea typeface="Times New Roman" panose="02020603050405020304" pitchFamily="18" charset="0"/>
                <a:cs typeface="Times New Roman" panose="02020603050405020304" pitchFamily="18" charset="0"/>
              </a:rPr>
              <a:t> ở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vùng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sâu</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vùng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xa,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ngoài</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biển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nơi</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không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có</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mạng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mặt</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đất</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cáp</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quang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4G/5G).</a:t>
            </a:r>
            <a:endParaRPr lang="vi-VN">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50000"/>
              </a:lnSpc>
              <a:buSzPts val="1000"/>
              <a:buFont typeface="Wingdings" panose="05000000000000000000" pitchFamily="2" charset="2"/>
              <a:buChar char="Ø"/>
              <a:tabLst>
                <a:tab pos="457200" algn="l"/>
              </a:tabLst>
            </a:pPr>
            <a:r>
              <a:rPr lang="en-US" b="1" err="1">
                <a:effectLst/>
                <a:latin typeface="Times New Roman" panose="02020603050405020304" pitchFamily="18" charset="0"/>
                <a:ea typeface="Times New Roman" panose="02020603050405020304" pitchFamily="18" charset="0"/>
              </a:rPr>
              <a:t>Giải</a:t>
            </a:r>
            <a:r>
              <a:rPr lang="en-US" b="1">
                <a:effectLst/>
                <a:latin typeface="Times New Roman" panose="02020603050405020304" pitchFamily="18" charset="0"/>
                <a:ea typeface="Times New Roman" panose="02020603050405020304" pitchFamily="18" charset="0"/>
              </a:rPr>
              <a:t> </a:t>
            </a:r>
            <a:r>
              <a:rPr lang="en-US" b="1" err="1">
                <a:effectLst/>
                <a:latin typeface="Times New Roman" panose="02020603050405020304" pitchFamily="18" charset="0"/>
                <a:ea typeface="Times New Roman" panose="02020603050405020304" pitchFamily="18" charset="0"/>
              </a:rPr>
              <a:t>pháp</a:t>
            </a:r>
            <a:r>
              <a:rPr lang="en-US" b="1">
                <a:effectLst/>
                <a:latin typeface="Times New Roman" panose="02020603050405020304" pitchFamily="18" charset="0"/>
                <a:ea typeface="Times New Roman" panose="02020603050405020304" pitchFamily="18" charset="0"/>
              </a:rPr>
              <a:t> </a:t>
            </a:r>
            <a:r>
              <a:rPr lang="en-US" b="1" err="1">
                <a:effectLst/>
                <a:latin typeface="Times New Roman" panose="02020603050405020304" pitchFamily="18" charset="0"/>
                <a:ea typeface="Times New Roman" panose="02020603050405020304" pitchFamily="18" charset="0"/>
              </a:rPr>
              <a:t>truyền</a:t>
            </a:r>
            <a:r>
              <a:rPr lang="en-US" b="1">
                <a:effectLst/>
                <a:latin typeface="Times New Roman" panose="02020603050405020304" pitchFamily="18" charset="0"/>
                <a:ea typeface="Times New Roman" panose="02020603050405020304" pitchFamily="18" charset="0"/>
              </a:rPr>
              <a:t> </a:t>
            </a:r>
            <a:r>
              <a:rPr lang="en-US" b="1" err="1">
                <a:effectLst/>
                <a:latin typeface="Times New Roman" panose="02020603050405020304" pitchFamily="18" charset="0"/>
                <a:ea typeface="Times New Roman" panose="02020603050405020304" pitchFamily="18" charset="0"/>
              </a:rPr>
              <a:t>thống</a:t>
            </a:r>
            <a:r>
              <a:rPr lang="en-US" b="1">
                <a:effectLst/>
                <a:latin typeface="Times New Roman" panose="02020603050405020304" pitchFamily="18" charset="0"/>
                <a:ea typeface="Times New Roman" panose="02020603050405020304" pitchFamily="18" charset="0"/>
              </a:rPr>
              <a:t> (GEO):</a:t>
            </a:r>
            <a:endParaRPr lang="vi-VN">
              <a:effectLst/>
              <a:latin typeface="Times New Roman" panose="02020603050405020304" pitchFamily="18" charset="0"/>
              <a:ea typeface="Times New Roman" panose="02020603050405020304" pitchFamily="18" charset="0"/>
            </a:endParaRPr>
          </a:p>
          <a:p>
            <a:pPr marL="742950" lvl="1" indent="-285750" algn="just">
              <a:lnSpc>
                <a:spcPct val="150000"/>
              </a:lnSpc>
              <a:buSzPts val="1000"/>
              <a:buFont typeface="Arial" panose="020B0604020202020204" pitchFamily="34" charset="0"/>
              <a:buChar char="•"/>
              <a:tabLst>
                <a:tab pos="914400" algn="l"/>
              </a:tabLst>
            </a:pPr>
            <a:r>
              <a:rPr lang="en-US" err="1">
                <a:effectLst/>
                <a:latin typeface="Times New Roman" panose="02020603050405020304" pitchFamily="18" charset="0"/>
                <a:ea typeface="Times New Roman" panose="02020603050405020304" pitchFamily="18" charset="0"/>
                <a:cs typeface="Times New Roman" panose="02020603050405020304" pitchFamily="18" charset="0"/>
              </a:rPr>
              <a:t>Vệ</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tinh</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địa</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tĩnh</a:t>
            </a:r>
            <a:r>
              <a:rPr lang="en-US">
                <a:effectLst/>
                <a:latin typeface="Times New Roman" panose="02020603050405020304" pitchFamily="18" charset="0"/>
                <a:ea typeface="Times New Roman" panose="02020603050405020304" pitchFamily="18" charset="0"/>
                <a:cs typeface="Times New Roman" panose="02020603050405020304" pitchFamily="18" charset="0"/>
              </a:rPr>
              <a:t> (GEO)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có</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độ</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trễ</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rất</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cao</a:t>
            </a:r>
            <a:r>
              <a:rPr lang="en-US">
                <a:effectLst/>
                <a:latin typeface="Times New Roman" panose="02020603050405020304" pitchFamily="18" charset="0"/>
                <a:ea typeface="Times New Roman" panose="02020603050405020304" pitchFamily="18" charset="0"/>
                <a:cs typeface="Times New Roman" panose="02020603050405020304" pitchFamily="18" charset="0"/>
              </a:rPr>
              <a:t> (~600ms),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không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phù</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hợp</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cho</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ứng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dụng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thời</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gian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thực</a:t>
            </a:r>
            <a:r>
              <a:rPr lang="en-US">
                <a:effectLst/>
                <a:latin typeface="Times New Roman" panose="02020603050405020304" pitchFamily="18" charset="0"/>
                <a:ea typeface="Times New Roman" panose="02020603050405020304" pitchFamily="18" charset="0"/>
                <a:cs typeface="Times New Roman" panose="02020603050405020304" pitchFamily="18" charset="0"/>
              </a:rPr>
              <a:t>.</a:t>
            </a:r>
            <a:endParaRPr lang="vi-VN">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50000"/>
              </a:lnSpc>
              <a:buSzPts val="1000"/>
              <a:buFont typeface="Wingdings" panose="05000000000000000000" pitchFamily="2" charset="2"/>
              <a:buChar char="Ø"/>
              <a:tabLst>
                <a:tab pos="457200" algn="l"/>
              </a:tabLst>
            </a:pPr>
            <a:r>
              <a:rPr lang="en-US" b="1" err="1">
                <a:effectLst/>
                <a:latin typeface="Times New Roman" panose="02020603050405020304" pitchFamily="18" charset="0"/>
                <a:ea typeface="Times New Roman" panose="02020603050405020304" pitchFamily="18" charset="0"/>
              </a:rPr>
              <a:t>Giải</a:t>
            </a:r>
            <a:r>
              <a:rPr lang="en-US" b="1">
                <a:effectLst/>
                <a:latin typeface="Times New Roman" panose="02020603050405020304" pitchFamily="18" charset="0"/>
                <a:ea typeface="Times New Roman" panose="02020603050405020304" pitchFamily="18" charset="0"/>
              </a:rPr>
              <a:t> </a:t>
            </a:r>
            <a:r>
              <a:rPr lang="en-US" b="1" err="1">
                <a:effectLst/>
                <a:latin typeface="Times New Roman" panose="02020603050405020304" pitchFamily="18" charset="0"/>
                <a:ea typeface="Times New Roman" panose="02020603050405020304" pitchFamily="18" charset="0"/>
              </a:rPr>
              <a:t>pháp</a:t>
            </a:r>
            <a:r>
              <a:rPr lang="en-US" b="1">
                <a:effectLst/>
                <a:latin typeface="Times New Roman" panose="02020603050405020304" pitchFamily="18" charset="0"/>
                <a:ea typeface="Times New Roman" panose="02020603050405020304" pitchFamily="18" charset="0"/>
              </a:rPr>
              <a:t> LEO:</a:t>
            </a:r>
            <a:endParaRPr lang="vi-VN">
              <a:effectLst/>
              <a:latin typeface="Times New Roman" panose="02020603050405020304" pitchFamily="18" charset="0"/>
              <a:ea typeface="Times New Roman" panose="02020603050405020304" pitchFamily="18" charset="0"/>
            </a:endParaRPr>
          </a:p>
          <a:p>
            <a:pPr marL="742950" lvl="1" indent="-285750" algn="just">
              <a:lnSpc>
                <a:spcPct val="150000"/>
              </a:lnSpc>
              <a:buSzPts val="1000"/>
              <a:buFont typeface="Arial" panose="020B0604020202020204" pitchFamily="34" charset="0"/>
              <a:buChar char="•"/>
              <a:tabLst>
                <a:tab pos="914400" algn="l"/>
              </a:tabLst>
            </a:pPr>
            <a:r>
              <a:rPr lang="en-US" err="1">
                <a:effectLst/>
                <a:latin typeface="Times New Roman" panose="02020603050405020304" pitchFamily="18" charset="0"/>
                <a:ea typeface="Times New Roman" panose="02020603050405020304" pitchFamily="18" charset="0"/>
                <a:cs typeface="Times New Roman" panose="02020603050405020304" pitchFamily="18" charset="0"/>
              </a:rPr>
              <a:t>Vệ</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tinh</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quỹ</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đạo</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thấp</a:t>
            </a:r>
            <a:r>
              <a:rPr lang="en-US">
                <a:effectLst/>
                <a:latin typeface="Times New Roman" panose="02020603050405020304" pitchFamily="18" charset="0"/>
                <a:ea typeface="Times New Roman" panose="02020603050405020304" pitchFamily="18" charset="0"/>
                <a:cs typeface="Times New Roman" panose="02020603050405020304" pitchFamily="18" charset="0"/>
              </a:rPr>
              <a:t> (LEO)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cung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cấp</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độ</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trễ</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siêu</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thấp</a:t>
            </a:r>
            <a:r>
              <a:rPr lang="en-US">
                <a:effectLst/>
                <a:latin typeface="Times New Roman" panose="02020603050405020304" pitchFamily="18" charset="0"/>
                <a:ea typeface="Times New Roman" panose="02020603050405020304" pitchFamily="18" charset="0"/>
                <a:cs typeface="Times New Roman" panose="02020603050405020304" pitchFamily="18" charset="0"/>
              </a:rPr>
              <a:t> (20-40ms),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phủ</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sóng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toàn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cầu</a:t>
            </a:r>
            <a:r>
              <a:rPr lang="en-US">
                <a:effectLst/>
                <a:latin typeface="Times New Roman" panose="02020603050405020304" pitchFamily="18" charset="0"/>
                <a:ea typeface="Times New Roman" panose="02020603050405020304" pitchFamily="18" charset="0"/>
                <a:cs typeface="Times New Roman" panose="02020603050405020304" pitchFamily="18" charset="0"/>
              </a:rPr>
              <a:t>.</a:t>
            </a:r>
            <a:endParaRPr lang="vi-VN">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lvl="0" indent="-285750" algn="just">
              <a:lnSpc>
                <a:spcPct val="150000"/>
              </a:lnSpc>
              <a:buSzPts val="1000"/>
              <a:buFont typeface="Wingdings" panose="05000000000000000000" pitchFamily="2" charset="2"/>
              <a:buChar char="Ø"/>
              <a:tabLst>
                <a:tab pos="457200" algn="l"/>
              </a:tabLst>
            </a:pPr>
            <a:r>
              <a:rPr lang="en-US" b="1" err="1">
                <a:effectLst/>
                <a:latin typeface="Times New Roman" panose="02020603050405020304" pitchFamily="18" charset="0"/>
                <a:ea typeface="Times New Roman" panose="02020603050405020304" pitchFamily="18" charset="0"/>
              </a:rPr>
              <a:t>Mục</a:t>
            </a:r>
            <a:r>
              <a:rPr lang="en-US" b="1">
                <a:effectLst/>
                <a:latin typeface="Times New Roman" panose="02020603050405020304" pitchFamily="18" charset="0"/>
                <a:ea typeface="Times New Roman" panose="02020603050405020304" pitchFamily="18" charset="0"/>
              </a:rPr>
              <a:t> </a:t>
            </a:r>
            <a:r>
              <a:rPr lang="en-US" b="1" err="1">
                <a:effectLst/>
                <a:latin typeface="Times New Roman" panose="02020603050405020304" pitchFamily="18" charset="0"/>
                <a:ea typeface="Times New Roman" panose="02020603050405020304" pitchFamily="18" charset="0"/>
              </a:rPr>
              <a:t>tiêu</a:t>
            </a:r>
            <a:r>
              <a:rPr lang="en-US" b="1">
                <a:effectLst/>
                <a:latin typeface="Times New Roman" panose="02020603050405020304" pitchFamily="18" charset="0"/>
                <a:ea typeface="Times New Roman" panose="02020603050405020304" pitchFamily="18" charset="0"/>
              </a:rPr>
              <a:t> </a:t>
            </a:r>
            <a:r>
              <a:rPr lang="en-US" b="1" err="1">
                <a:effectLst/>
                <a:latin typeface="Times New Roman" panose="02020603050405020304" pitchFamily="18" charset="0"/>
                <a:ea typeface="Times New Roman" panose="02020603050405020304" pitchFamily="18" charset="0"/>
              </a:rPr>
              <a:t>đề</a:t>
            </a:r>
            <a:r>
              <a:rPr lang="en-US" b="1">
                <a:effectLst/>
                <a:latin typeface="Times New Roman" panose="02020603050405020304" pitchFamily="18" charset="0"/>
                <a:ea typeface="Times New Roman" panose="02020603050405020304" pitchFamily="18" charset="0"/>
              </a:rPr>
              <a:t> </a:t>
            </a:r>
            <a:r>
              <a:rPr lang="en-US" b="1" err="1">
                <a:effectLst/>
                <a:latin typeface="Times New Roman" panose="02020603050405020304" pitchFamily="18" charset="0"/>
                <a:ea typeface="Times New Roman" panose="02020603050405020304" pitchFamily="18" charset="0"/>
              </a:rPr>
              <a:t>tài</a:t>
            </a:r>
            <a:r>
              <a:rPr lang="en-US" b="1">
                <a:effectLst/>
                <a:latin typeface="Times New Roman" panose="02020603050405020304" pitchFamily="18" charset="0"/>
                <a:ea typeface="Times New Roman" panose="02020603050405020304" pitchFamily="18" charset="0"/>
              </a:rPr>
              <a:t>:</a:t>
            </a:r>
            <a:endParaRPr lang="vi-VN">
              <a:effectLst/>
              <a:latin typeface="Times New Roman" panose="02020603050405020304" pitchFamily="18" charset="0"/>
              <a:ea typeface="Times New Roman" panose="02020603050405020304" pitchFamily="18" charset="0"/>
            </a:endParaRPr>
          </a:p>
          <a:p>
            <a:pPr marL="742950" lvl="1" indent="-285750" algn="just">
              <a:lnSpc>
                <a:spcPct val="150000"/>
              </a:lnSpc>
              <a:buSzPts val="1000"/>
              <a:buFont typeface="Arial" panose="020B0604020202020204" pitchFamily="34" charset="0"/>
              <a:buChar char="•"/>
              <a:tabLst>
                <a:tab pos="914400" algn="l"/>
              </a:tabLst>
            </a:pPr>
            <a:r>
              <a:rPr lang="en-US" err="1">
                <a:effectLst/>
                <a:latin typeface="Times New Roman" panose="02020603050405020304" pitchFamily="18" charset="0"/>
                <a:ea typeface="Times New Roman" panose="02020603050405020304" pitchFamily="18" charset="0"/>
                <a:cs typeface="Times New Roman" panose="02020603050405020304" pitchFamily="18" charset="0"/>
              </a:rPr>
              <a:t>Nghiên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cứu</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tổng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quan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về</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hệ</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thống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LEO.</a:t>
            </a:r>
            <a:endParaRPr lang="vi-VN">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lnSpc>
                <a:spcPct val="150000"/>
              </a:lnSpc>
              <a:buSzPts val="1000"/>
              <a:buFont typeface="Arial" panose="020B0604020202020204" pitchFamily="34" charset="0"/>
              <a:buChar char="•"/>
              <a:tabLst>
                <a:tab pos="914400" algn="l"/>
              </a:tabLst>
            </a:pPr>
            <a:r>
              <a:rPr lang="en-US" err="1">
                <a:effectLst/>
                <a:latin typeface="Times New Roman" panose="02020603050405020304" pitchFamily="18" charset="0"/>
                <a:ea typeface="Times New Roman" panose="02020603050405020304" pitchFamily="18" charset="0"/>
                <a:cs typeface="Times New Roman" panose="02020603050405020304" pitchFamily="18" charset="0"/>
              </a:rPr>
              <a:t>Xây</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dựng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mô</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hình</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mô</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phỏng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sử</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dụng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OMNeT</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để</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đánh</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giá</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hiệu</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năng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truyền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dữ</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liệu</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quan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trắc</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khí</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tượng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từ</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trạm</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mặt</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đất</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đến</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trung</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tâm</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xử</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lý</a:t>
            </a:r>
            <a:r>
              <a:rPr lang="en-US">
                <a:effectLst/>
                <a:latin typeface="Times New Roman" panose="02020603050405020304" pitchFamily="18" charset="0"/>
                <a:ea typeface="Times New Roman" panose="02020603050405020304" pitchFamily="18" charset="0"/>
                <a:cs typeface="Times New Roman" panose="02020603050405020304" pitchFamily="18" charset="0"/>
              </a:rPr>
              <a:t> qua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vệ</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tinh</a:t>
            </a:r>
            <a:r>
              <a:rPr lang="en-US">
                <a:effectLst/>
                <a:latin typeface="Times New Roman" panose="02020603050405020304" pitchFamily="18" charset="0"/>
                <a:ea typeface="Times New Roman" panose="02020603050405020304" pitchFamily="18" charset="0"/>
                <a:cs typeface="Times New Roman" panose="02020603050405020304" pitchFamily="18" charset="0"/>
              </a:rPr>
              <a:t> LEO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giả</a:t>
            </a:r>
            <a:r>
              <a:rPr lang="en-US">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err="1">
                <a:effectLst/>
                <a:latin typeface="Times New Roman" panose="02020603050405020304" pitchFamily="18" charset="0"/>
                <a:ea typeface="Times New Roman" panose="02020603050405020304" pitchFamily="18" charset="0"/>
                <a:cs typeface="Times New Roman" panose="02020603050405020304" pitchFamily="18" charset="0"/>
              </a:rPr>
              <a:t>lập</a:t>
            </a:r>
            <a:r>
              <a:rPr lang="en-US">
                <a:effectLst/>
                <a:latin typeface="Times New Roman" panose="02020603050405020304" pitchFamily="18" charset="0"/>
                <a:ea typeface="Times New Roman" panose="02020603050405020304" pitchFamily="18" charset="0"/>
                <a:cs typeface="Times New Roman" panose="02020603050405020304" pitchFamily="18" charset="0"/>
              </a:rPr>
              <a:t>.</a:t>
            </a:r>
            <a:endParaRPr lang="vi-VN">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56180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D52B5C-1F81-249C-5502-95AEA51266F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0CB96CA0-B075-BCAF-8521-C62A26D8330D}"/>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800">
                <a:latin typeface="Times New Roman" panose="02020603050405020304" pitchFamily="18" charset="0"/>
                <a:cs typeface="Times New Roman" panose="02020603050405020304" pitchFamily="18" charset="0"/>
              </a:rPr>
              <a:t>	Nội </a:t>
            </a:r>
            <a:r>
              <a:rPr lang="en-US" sz="3200">
                <a:latin typeface="Times New Roman" panose="02020603050405020304" pitchFamily="18" charset="0"/>
                <a:cs typeface="Times New Roman" panose="02020603050405020304" pitchFamily="18" charset="0"/>
              </a:rPr>
              <a:t>Dung</a:t>
            </a:r>
            <a:r>
              <a:rPr lang="en-US" sz="2800">
                <a:latin typeface="Times New Roman" panose="02020603050405020304" pitchFamily="18" charset="0"/>
                <a:cs typeface="Times New Roman" panose="02020603050405020304" pitchFamily="18" charset="0"/>
              </a:rPr>
              <a:t> Chính</a:t>
            </a:r>
            <a:endParaRPr lang="vi-VN" sz="2800">
              <a:ln w="0"/>
              <a:solidFill>
                <a:schemeClr val="accent1"/>
              </a:solidFill>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0AB9125-C99C-CAC1-3429-FAB0F41CA9FF}"/>
              </a:ext>
            </a:extLst>
          </p:cNvPr>
          <p:cNvSpPr txBox="1"/>
          <p:nvPr/>
        </p:nvSpPr>
        <p:spPr>
          <a:xfrm>
            <a:off x="499491" y="908461"/>
            <a:ext cx="10973562" cy="5444054"/>
          </a:xfrm>
          <a:prstGeom prst="rect">
            <a:avLst/>
          </a:prstGeom>
          <a:noFill/>
        </p:spPr>
        <p:txBody>
          <a:bodyPr wrap="square">
            <a:spAutoFit/>
          </a:bodyPr>
          <a:lstStyle/>
          <a:p>
            <a:pPr lvl="0" algn="just">
              <a:lnSpc>
                <a:spcPct val="150000"/>
              </a:lnSpc>
            </a:pPr>
            <a:r>
              <a:rPr lang="en-US" b="1">
                <a:latin typeface="Times New Roman" panose="02020603050405020304" pitchFamily="18" charset="0"/>
                <a:ea typeface="Times New Roman" panose="02020603050405020304" pitchFamily="18" charset="0"/>
                <a:cs typeface="Times New Roman" panose="02020603050405020304" pitchFamily="18" charset="0"/>
              </a:rPr>
              <a:t>I.</a:t>
            </a:r>
            <a:r>
              <a:rPr lang="en-US">
                <a:latin typeface="Times New Roman" panose="02020603050405020304" pitchFamily="18" charset="0"/>
                <a:ea typeface="Times New Roman" panose="02020603050405020304" pitchFamily="18" charset="0"/>
                <a:cs typeface="Times New Roman" panose="02020603050405020304" pitchFamily="18" charset="0"/>
              </a:rPr>
              <a:t> </a:t>
            </a:r>
            <a:r>
              <a:rPr lang="en-US" b="1">
                <a:latin typeface="Times New Roman" panose="02020603050405020304" pitchFamily="18" charset="0"/>
                <a:ea typeface="Times New Roman" panose="02020603050405020304" pitchFamily="18" charset="0"/>
                <a:cs typeface="Times New Roman" panose="02020603050405020304" pitchFamily="18" charset="0"/>
              </a:rPr>
              <a:t>Tổng quan hệ thống vệ tinh quỹ đạo thấp (LEO)</a:t>
            </a:r>
          </a:p>
          <a:p>
            <a:pPr lvl="0" algn="just">
              <a:lnSpc>
                <a:spcPct val="150000"/>
              </a:lnSpc>
            </a:pPr>
            <a:r>
              <a:rPr lang="en-US" sz="1800" b="1">
                <a:effectLst/>
                <a:latin typeface="Times New Roman" panose="02020603050405020304" pitchFamily="18" charset="0"/>
                <a:ea typeface="Times New Roman" panose="02020603050405020304" pitchFamily="18" charset="0"/>
                <a:cs typeface="Times New Roman" panose="02020603050405020304" pitchFamily="18" charset="0"/>
              </a:rPr>
              <a:t>II.</a:t>
            </a: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a:effectLst/>
                <a:latin typeface="Times New Roman" panose="02020603050405020304" pitchFamily="18" charset="0"/>
                <a:ea typeface="Times New Roman" panose="02020603050405020304" pitchFamily="18" charset="0"/>
                <a:cs typeface="Times New Roman" panose="02020603050405020304" pitchFamily="18" charset="0"/>
              </a:rPr>
              <a:t>Ứng dụng LEO trong quan trắc khí tượng</a:t>
            </a:r>
            <a:endParaRPr lang="en-US" b="1">
              <a:latin typeface="Times New Roman" panose="02020603050405020304" pitchFamily="18" charset="0"/>
              <a:ea typeface="Times New Roman" panose="02020603050405020304" pitchFamily="18" charset="0"/>
              <a:cs typeface="Times New Roman" panose="02020603050405020304" pitchFamily="18" charset="0"/>
            </a:endParaRPr>
          </a:p>
          <a:p>
            <a:pPr lvl="0" algn="just">
              <a:lnSpc>
                <a:spcPct val="150000"/>
              </a:lnSpc>
            </a:pPr>
            <a:r>
              <a:rPr lang="en-US" sz="1800" b="1">
                <a:effectLst/>
                <a:latin typeface="Times New Roman" panose="02020603050405020304" pitchFamily="18" charset="0"/>
                <a:ea typeface="Times New Roman" panose="02020603050405020304" pitchFamily="18" charset="0"/>
                <a:cs typeface="Times New Roman" panose="02020603050405020304" pitchFamily="18" charset="0"/>
              </a:rPr>
              <a:t>III.</a:t>
            </a:r>
            <a:r>
              <a:rPr lang="en-US" sz="180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b="1">
                <a:effectLst/>
                <a:latin typeface="Times New Roman" panose="02020603050405020304" pitchFamily="18" charset="0"/>
                <a:ea typeface="Times New Roman" panose="02020603050405020304" pitchFamily="18" charset="0"/>
                <a:cs typeface="Times New Roman" panose="02020603050405020304" pitchFamily="18" charset="0"/>
              </a:rPr>
              <a:t>Xây dựng mô hình mô phỏng trên OMNeT++</a:t>
            </a:r>
          </a:p>
          <a:p>
            <a:pPr marL="800100" lvl="1" indent="-342900" algn="just">
              <a:lnSpc>
                <a:spcPct val="150000"/>
              </a:lnSpc>
              <a:buFont typeface="+mj-lt"/>
              <a:buAutoNum type="arabicPeriod"/>
            </a:pPr>
            <a:r>
              <a:rPr lang="en-US">
                <a:latin typeface="Times New Roman" panose="02020603050405020304" pitchFamily="18" charset="0"/>
                <a:cs typeface="Times New Roman" panose="02020603050405020304" pitchFamily="18" charset="0"/>
              </a:rPr>
              <a:t>Mục tiêu &amp; Kịch bản mô phỏng</a:t>
            </a:r>
          </a:p>
          <a:p>
            <a:pPr marL="800100" lvl="1" indent="-342900" algn="just">
              <a:lnSpc>
                <a:spcPct val="150000"/>
              </a:lnSpc>
              <a:buFont typeface="+mj-lt"/>
              <a:buAutoNum type="arabicPeriod"/>
            </a:pPr>
            <a:r>
              <a:rPr lang="vi-VN">
                <a:latin typeface="Times New Roman" panose="02020603050405020304" pitchFamily="18" charset="0"/>
                <a:cs typeface="Times New Roman" panose="02020603050405020304" pitchFamily="18" charset="0"/>
              </a:rPr>
              <a:t>Luồng dữ liệu trong mô phỏng</a:t>
            </a:r>
          </a:p>
          <a:p>
            <a:pPr marL="800100" lvl="1" indent="-342900" algn="just">
              <a:lnSpc>
                <a:spcPct val="150000"/>
              </a:lnSpc>
              <a:buFont typeface="+mj-lt"/>
              <a:buAutoNum type="arabicPeriod"/>
            </a:pPr>
            <a:r>
              <a:rPr lang="vi-VN">
                <a:latin typeface="Times New Roman" panose="02020603050405020304" pitchFamily="18" charset="0"/>
                <a:cs typeface="Times New Roman" panose="02020603050405020304" pitchFamily="18" charset="0"/>
              </a:rPr>
              <a:t>Cấu trúc mô hình mô phỏng</a:t>
            </a:r>
            <a:endParaRPr lang="en-US">
              <a:effectLst/>
              <a:latin typeface="Times New Roman" panose="02020603050405020304" pitchFamily="18" charset="0"/>
              <a:ea typeface="Times New Roman" panose="02020603050405020304" pitchFamily="18" charset="0"/>
              <a:cs typeface="Times New Roman" panose="02020603050405020304" pitchFamily="18" charset="0"/>
            </a:endParaRPr>
          </a:p>
          <a:p>
            <a:pPr lvl="0" algn="just">
              <a:lnSpc>
                <a:spcPct val="150000"/>
              </a:lnSpc>
            </a:pPr>
            <a:r>
              <a:rPr lang="vi-VN" b="1">
                <a:latin typeface="Times New Roman" panose="02020603050405020304" pitchFamily="18" charset="0"/>
                <a:cs typeface="Times New Roman" panose="02020603050405020304" pitchFamily="18" charset="0"/>
              </a:rPr>
              <a:t>IV.</a:t>
            </a:r>
            <a:r>
              <a:rPr lang="vi-VN">
                <a:latin typeface="Times New Roman" panose="02020603050405020304" pitchFamily="18" charset="0"/>
                <a:cs typeface="Times New Roman" panose="02020603050405020304" pitchFamily="18" charset="0"/>
              </a:rPr>
              <a:t> </a:t>
            </a:r>
            <a:r>
              <a:rPr lang="vi-VN" b="1">
                <a:latin typeface="Times New Roman" panose="02020603050405020304" pitchFamily="18" charset="0"/>
                <a:cs typeface="Times New Roman" panose="02020603050405020304" pitchFamily="18" charset="0"/>
              </a:rPr>
              <a:t>Các vấn đề hiện đại được mô phỏng</a:t>
            </a:r>
          </a:p>
          <a:p>
            <a:pPr marL="800100" lvl="1" indent="-342900" algn="just">
              <a:lnSpc>
                <a:spcPct val="150000"/>
              </a:lnSpc>
              <a:buAutoNum type="arabicPeriod"/>
            </a:pPr>
            <a:r>
              <a:rPr lang="vi-VN">
                <a:latin typeface="Times New Roman" panose="02020603050405020304" pitchFamily="18" charset="0"/>
                <a:cs typeface="Times New Roman" panose="02020603050405020304" pitchFamily="18" charset="0"/>
              </a:rPr>
              <a:t>Ứng dụng vệ tinh LEO trong truyền thông thời gian thực</a:t>
            </a:r>
          </a:p>
          <a:p>
            <a:pPr marL="800100" lvl="1" indent="-342900" algn="just">
              <a:lnSpc>
                <a:spcPct val="150000"/>
              </a:lnSpc>
              <a:buAutoNum type="arabicPeriod"/>
            </a:pPr>
            <a:r>
              <a:rPr lang="vi-VN">
                <a:latin typeface="Times New Roman" panose="02020603050405020304" pitchFamily="18" charset="0"/>
                <a:cs typeface="Times New Roman" panose="02020603050405020304" pitchFamily="18" charset="0"/>
              </a:rPr>
              <a:t>IoT khí tượng – thu thập dữ liệu cảm biến</a:t>
            </a:r>
          </a:p>
          <a:p>
            <a:pPr marL="800100" lvl="1" indent="-342900" algn="just">
              <a:lnSpc>
                <a:spcPct val="150000"/>
              </a:lnSpc>
              <a:buAutoNum type="arabicPeriod"/>
            </a:pPr>
            <a:r>
              <a:rPr lang="vi-VN">
                <a:latin typeface="Times New Roman" panose="02020603050405020304" pitchFamily="18" charset="0"/>
                <a:cs typeface="Times New Roman" panose="02020603050405020304" pitchFamily="18" charset="0"/>
              </a:rPr>
              <a:t>Xử lý dữ liệu thời gian thực tại Edge (Edge Analytics)</a:t>
            </a:r>
          </a:p>
          <a:p>
            <a:pPr marL="800100" lvl="1" indent="-342900" algn="just">
              <a:lnSpc>
                <a:spcPct val="150000"/>
              </a:lnSpc>
              <a:buAutoNum type="arabicPeriod"/>
            </a:pPr>
            <a:r>
              <a:rPr lang="vi-VN">
                <a:latin typeface="Times New Roman" panose="02020603050405020304" pitchFamily="18" charset="0"/>
                <a:cs typeface="Times New Roman" panose="02020603050405020304" pitchFamily="18" charset="0"/>
              </a:rPr>
              <a:t>Tự động định tuyến trong mạng phức tạp</a:t>
            </a:r>
          </a:p>
          <a:p>
            <a:pPr marL="800100" lvl="1" indent="-342900" algn="just">
              <a:lnSpc>
                <a:spcPct val="150000"/>
              </a:lnSpc>
              <a:buAutoNum type="arabicPeriod"/>
            </a:pPr>
            <a:r>
              <a:rPr lang="vi-VN">
                <a:latin typeface="Times New Roman" panose="02020603050405020304" pitchFamily="18" charset="0"/>
                <a:cs typeface="Times New Roman" panose="02020603050405020304" pitchFamily="18" charset="0"/>
              </a:rPr>
              <a:t>Mô phỏng dựa trên sự kiện (Event-driven Simulation)</a:t>
            </a:r>
          </a:p>
          <a:p>
            <a:pPr lvl="0" algn="just">
              <a:lnSpc>
                <a:spcPct val="150000"/>
              </a:lnSpc>
            </a:pPr>
            <a:r>
              <a:rPr lang="en-US" sz="1800" b="1">
                <a:effectLst/>
                <a:latin typeface="Times New Roman" panose="02020603050405020304" pitchFamily="18" charset="0"/>
                <a:ea typeface="Times New Roman" panose="02020603050405020304" pitchFamily="18" charset="0"/>
                <a:cs typeface="Times New Roman" panose="02020603050405020304" pitchFamily="18" charset="0"/>
              </a:rPr>
              <a:t>V. Các kịch bản </a:t>
            </a:r>
            <a:r>
              <a:rPr lang="en-US" b="1">
                <a:latin typeface="Times New Roman" panose="02020603050405020304" pitchFamily="18" charset="0"/>
                <a:ea typeface="Times New Roman" panose="02020603050405020304" pitchFamily="18" charset="0"/>
                <a:cs typeface="Times New Roman" panose="02020603050405020304" pitchFamily="18" charset="0"/>
              </a:rPr>
              <a:t>Demo trên omnet++</a:t>
            </a:r>
            <a:endParaRPr lang="vi-VN" sz="1800" b="1">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897188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89EB64-7E53-543D-06DB-27337CFCFDB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9DF9E574-D6CE-F9E3-586B-615F8E7BE2C7}"/>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a:t>
            </a:r>
            <a:r>
              <a:rPr lang="en-US" sz="3200">
                <a:latin typeface="Times New Roman" panose="02020603050405020304" pitchFamily="18" charset="0"/>
                <a:ea typeface="Times New Roman" panose="02020603050405020304" pitchFamily="18" charset="0"/>
                <a:cs typeface="Times New Roman" panose="02020603050405020304" pitchFamily="18" charset="0"/>
              </a:rPr>
              <a:t> Tổng quan hệ thống vệ tinh quỹ đạo thấp (LEO)</a:t>
            </a:r>
          </a:p>
        </p:txBody>
      </p:sp>
      <p:sp>
        <p:nvSpPr>
          <p:cNvPr id="2" name="Rectangle 1">
            <a:extLst>
              <a:ext uri="{FF2B5EF4-FFF2-40B4-BE49-F238E27FC236}">
                <a16:creationId xmlns:a16="http://schemas.microsoft.com/office/drawing/2014/main" id="{149798D2-BC1F-B2EA-7EBB-6FA1E581173B}"/>
              </a:ext>
            </a:extLst>
          </p:cNvPr>
          <p:cNvSpPr>
            <a:spLocks noChangeArrowheads="1"/>
          </p:cNvSpPr>
          <p:nvPr/>
        </p:nvSpPr>
        <p:spPr bwMode="auto">
          <a:xfrm>
            <a:off x="210313" y="894320"/>
            <a:ext cx="11530584"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vi-VN" altLang="vi-VN" sz="2000">
                <a:latin typeface="+mj-lt"/>
              </a:rPr>
              <a:t>LEO là hệ thống vệ tinh hoạt động ở độ cao thấp (500–2000 km), có độ trễ nhỏ và phù hợp cho truyền thông thời gian thực.</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vi-VN" altLang="vi-VN" sz="2000">
                <a:latin typeface="+mj-lt"/>
              </a:rPr>
              <a:t>Đặc điểm giúp LEO trở thành nền tảng quan trọng trong các hệ thống IoT khí tượng và truyền dữ liệu nhạy thời gian.</a:t>
            </a:r>
          </a:p>
          <a:p>
            <a:pPr marL="342900" marR="0" lvl="0" indent="-34290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lang="vi-VN" altLang="vi-VN" sz="2000">
                <a:latin typeface="+mj-lt"/>
              </a:rPr>
              <a:t>Đây là nền tảng cho các mô hình thu thập – truyền tải – xử lý dữ liệu thời tiết hiện đại.</a:t>
            </a:r>
          </a:p>
        </p:txBody>
      </p:sp>
      <p:pic>
        <p:nvPicPr>
          <p:cNvPr id="1027" name="Picture 3" descr="Observations | Copernicus">
            <a:extLst>
              <a:ext uri="{FF2B5EF4-FFF2-40B4-BE49-F238E27FC236}">
                <a16:creationId xmlns:a16="http://schemas.microsoft.com/office/drawing/2014/main" id="{4C858390-C8FE-D97B-B342-027DF4D866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7825" y="2565318"/>
            <a:ext cx="5431535" cy="379848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5264986-8F7D-09C7-0B8E-43F1CBC738C7}"/>
              </a:ext>
            </a:extLst>
          </p:cNvPr>
          <p:cNvSpPr txBox="1"/>
          <p:nvPr/>
        </p:nvSpPr>
        <p:spPr>
          <a:xfrm>
            <a:off x="1789938" y="6403585"/>
            <a:ext cx="3989070" cy="338554"/>
          </a:xfrm>
          <a:prstGeom prst="rect">
            <a:avLst/>
          </a:prstGeom>
          <a:noFill/>
        </p:spPr>
        <p:txBody>
          <a:bodyPr wrap="square">
            <a:spAutoFit/>
          </a:bodyPr>
          <a:lstStyle/>
          <a:p>
            <a:r>
              <a:rPr lang="vi-VN" sz="1600">
                <a:latin typeface="+mj-lt"/>
              </a:rPr>
              <a:t>Hệ Thống Quan Trắc Toàn Cầu</a:t>
            </a:r>
          </a:p>
        </p:txBody>
      </p:sp>
      <p:pic>
        <p:nvPicPr>
          <p:cNvPr id="1029" name="Picture 5" descr="Schematic diagram of the proposed LEO satellite based direct ...">
            <a:extLst>
              <a:ext uri="{FF2B5EF4-FFF2-40B4-BE49-F238E27FC236}">
                <a16:creationId xmlns:a16="http://schemas.microsoft.com/office/drawing/2014/main" id="{597B318D-9200-3008-9336-480779DD3D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6288" y="2685358"/>
            <a:ext cx="4584572" cy="367844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552C6BA-98AA-12D5-BD6C-A145F29B0B8E}"/>
              </a:ext>
            </a:extLst>
          </p:cNvPr>
          <p:cNvSpPr txBox="1"/>
          <p:nvPr/>
        </p:nvSpPr>
        <p:spPr>
          <a:xfrm>
            <a:off x="8019668" y="6374479"/>
            <a:ext cx="3441192" cy="338554"/>
          </a:xfrm>
          <a:prstGeom prst="rect">
            <a:avLst/>
          </a:prstGeom>
          <a:noFill/>
        </p:spPr>
        <p:txBody>
          <a:bodyPr wrap="square">
            <a:spAutoFit/>
          </a:bodyPr>
          <a:lstStyle/>
          <a:p>
            <a:r>
              <a:rPr lang="vi-VN" sz="1600">
                <a:latin typeface="+mj-lt"/>
              </a:rPr>
              <a:t>Hệ thống vệ tinh LEO đơn giản</a:t>
            </a:r>
          </a:p>
        </p:txBody>
      </p:sp>
    </p:spTree>
    <p:extLst>
      <p:ext uri="{BB962C8B-B14F-4D97-AF65-F5344CB8AC3E}">
        <p14:creationId xmlns:p14="http://schemas.microsoft.com/office/powerpoint/2010/main" val="4001926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FE9220-6479-6CC7-77CE-FCC9F5EC33CD}"/>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AE5A751-9035-E571-A793-C39D4DB8F844}"/>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II.</a:t>
            </a:r>
            <a:r>
              <a:rPr lang="en-US" sz="3200">
                <a:latin typeface="Times New Roman" panose="02020603050405020304" pitchFamily="18" charset="0"/>
                <a:ea typeface="Times New Roman" panose="02020603050405020304" pitchFamily="18" charset="0"/>
                <a:cs typeface="Times New Roman" panose="02020603050405020304" pitchFamily="18" charset="0"/>
              </a:rPr>
              <a:t> Ứng dụng LEO trong quan trắc khí tượng</a:t>
            </a:r>
          </a:p>
        </p:txBody>
      </p:sp>
      <p:sp>
        <p:nvSpPr>
          <p:cNvPr id="3" name="Rectangle 2">
            <a:extLst>
              <a:ext uri="{FF2B5EF4-FFF2-40B4-BE49-F238E27FC236}">
                <a16:creationId xmlns:a16="http://schemas.microsoft.com/office/drawing/2014/main" id="{272356B0-AA2F-2128-F9EE-73CD05124FD9}"/>
              </a:ext>
            </a:extLst>
          </p:cNvPr>
          <p:cNvSpPr>
            <a:spLocks noChangeArrowheads="1"/>
          </p:cNvSpPr>
          <p:nvPr/>
        </p:nvSpPr>
        <p:spPr bwMode="auto">
          <a:xfrm>
            <a:off x="213675" y="857394"/>
            <a:ext cx="11764650" cy="461146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6176" rIns="0" bIns="101568" numCol="1" anchor="ctr" anchorCtr="0" compatLnSpc="1">
            <a:prstTxWarp prst="textNoShape">
              <a:avLst/>
            </a:prstTxWarp>
            <a:spAutoFit/>
          </a:bodyPr>
          <a:lstStyle/>
          <a:p>
            <a:pPr marR="0" lvl="0" algn="just" defTabSz="914400" rtl="0" eaLnBrk="0" fontAlgn="base" latinLnBrk="0" hangingPunct="0">
              <a:spcBef>
                <a:spcPct val="0"/>
              </a:spcBef>
              <a:spcAft>
                <a:spcPct val="0"/>
              </a:spcAft>
              <a:buClrTx/>
              <a:buSzTx/>
              <a:buFontTx/>
              <a:buNone/>
              <a:tabLst/>
            </a:pPr>
            <a:r>
              <a:rPr lang="vi-VN" altLang="vi-VN">
                <a:latin typeface="+mj-lt"/>
              </a:rPr>
              <a:t>Các ứng dụng chính của vệ tinh LEO trong quan trắc khí tượng bao gồm:</a:t>
            </a:r>
          </a:p>
          <a:p>
            <a:pPr marR="0" lvl="0" indent="447675" algn="just" defTabSz="914400" rtl="0" eaLnBrk="0" fontAlgn="base" latinLnBrk="0" hangingPunct="0">
              <a:spcBef>
                <a:spcPct val="0"/>
              </a:spcBef>
              <a:spcAft>
                <a:spcPct val="0"/>
              </a:spcAft>
              <a:buClrTx/>
              <a:buSzTx/>
              <a:tabLst/>
            </a:pPr>
            <a:r>
              <a:rPr lang="vi-VN" altLang="vi-VN">
                <a:latin typeface="+mj-lt"/>
              </a:rPr>
              <a:t>- Thu thập dữ liệu toàn cầu: Các vệ tinh LEO bay quanh Trái đất từ cực này sang cực khác, cung cấp phạm vi bao phủ toàn cầu hai lần mỗi ngày. Điều này đặc biệt quan trọng để thu thập dữ liệu ở các khu vực ít được quan sát khác như đại dương, vùng cực và các khu vực kém phát triển.</a:t>
            </a:r>
          </a:p>
          <a:p>
            <a:pPr marR="0" lvl="0" indent="447675" algn="just" defTabSz="914400" rtl="0" eaLnBrk="0" fontAlgn="base" latinLnBrk="0" hangingPunct="0">
              <a:lnSpc>
                <a:spcPct val="100000"/>
              </a:lnSpc>
              <a:spcBef>
                <a:spcPct val="0"/>
              </a:spcBef>
              <a:spcAft>
                <a:spcPct val="0"/>
              </a:spcAft>
              <a:buClrTx/>
              <a:buSzTx/>
              <a:tabLst/>
            </a:pPr>
            <a:r>
              <a:rPr lang="vi-VN" altLang="vi-VN">
                <a:latin typeface="+mj-lt"/>
              </a:rPr>
              <a:t>- Dự báo thời tiết: Dữ liệu từ LEO là xương sống của các mô hình dự báo thời tiết tầm trung (3 đến 7 ngày), giúp cải thiện độ chính xác của các dự báo, từ đó hỗ trợ cộng đồng chuẩn bị tốt hơn cho các hiện tượng thời tiết khắc nghiệt.</a:t>
            </a:r>
          </a:p>
          <a:p>
            <a:pPr marR="0" lvl="0" indent="447675" algn="just" defTabSz="914400" rtl="0" eaLnBrk="0" fontAlgn="base" latinLnBrk="0" hangingPunct="0">
              <a:lnSpc>
                <a:spcPct val="100000"/>
              </a:lnSpc>
              <a:spcBef>
                <a:spcPct val="0"/>
              </a:spcBef>
              <a:spcAft>
                <a:spcPct val="0"/>
              </a:spcAft>
              <a:buClrTx/>
              <a:buSzTx/>
              <a:tabLst/>
            </a:pPr>
            <a:r>
              <a:rPr lang="vi-VN" altLang="vi-VN">
                <a:latin typeface="+mj-lt"/>
              </a:rPr>
              <a:t>- Quan trắc chi tiết khí quyển: Các thiết bị trên vệ tinh LEO, chẳng hạn như VIIRS, CrIS và ATMS, đo lường các thông số chi tiết như:</a:t>
            </a:r>
          </a:p>
          <a:p>
            <a:pPr marL="0" marR="0" lvl="1" indent="987425" algn="just" defTabSz="914400" rtl="0" eaLnBrk="0" fontAlgn="base" latinLnBrk="0" hangingPunct="0">
              <a:lnSpc>
                <a:spcPct val="100000"/>
              </a:lnSpc>
              <a:spcBef>
                <a:spcPct val="0"/>
              </a:spcBef>
              <a:spcAft>
                <a:spcPct val="0"/>
              </a:spcAft>
              <a:buClrTx/>
              <a:buSzTx/>
              <a:tabLst/>
            </a:pPr>
            <a:r>
              <a:rPr lang="vi-VN" altLang="vi-VN">
                <a:latin typeface="+mj-lt"/>
              </a:rPr>
              <a:t>+ Nhiệt độ và độ ẩm khí quyển.</a:t>
            </a:r>
          </a:p>
          <a:p>
            <a:pPr marL="0" marR="0" lvl="1" indent="987425" algn="just" defTabSz="914400" rtl="0" eaLnBrk="0" fontAlgn="base" latinLnBrk="0" hangingPunct="0">
              <a:lnSpc>
                <a:spcPct val="100000"/>
              </a:lnSpc>
              <a:spcBef>
                <a:spcPct val="0"/>
              </a:spcBef>
              <a:spcAft>
                <a:spcPct val="0"/>
              </a:spcAft>
              <a:buClrTx/>
              <a:buSzTx/>
              <a:tabLst/>
            </a:pPr>
            <a:r>
              <a:rPr lang="vi-VN" altLang="vi-VN">
                <a:latin typeface="+mj-lt"/>
              </a:rPr>
              <a:t>+ Nhiệt độ bề mặt biển, thảm thực vật, đám mây.</a:t>
            </a:r>
          </a:p>
          <a:p>
            <a:pPr marL="0" marR="0" lvl="1" indent="987425" algn="just" defTabSz="914400" rtl="0" eaLnBrk="0" fontAlgn="base" latinLnBrk="0" hangingPunct="0">
              <a:lnSpc>
                <a:spcPct val="100000"/>
              </a:lnSpc>
              <a:spcBef>
                <a:spcPct val="0"/>
              </a:spcBef>
              <a:spcAft>
                <a:spcPct val="0"/>
              </a:spcAft>
              <a:buClrTx/>
              <a:buSzTx/>
              <a:tabLst/>
            </a:pPr>
            <a:r>
              <a:rPr lang="vi-VN" altLang="vi-VN">
                <a:latin typeface="+mj-lt"/>
              </a:rPr>
              <a:t>+ Khí dung (aerosols), sương mù, băng tuyết, và các đám cháy.</a:t>
            </a:r>
          </a:p>
          <a:p>
            <a:pPr marR="0" lvl="0" indent="447675" algn="just" defTabSz="914400" rtl="0" eaLnBrk="0" fontAlgn="base" latinLnBrk="0" hangingPunct="0">
              <a:lnSpc>
                <a:spcPct val="100000"/>
              </a:lnSpc>
              <a:spcBef>
                <a:spcPct val="0"/>
              </a:spcBef>
              <a:spcAft>
                <a:spcPct val="0"/>
              </a:spcAft>
              <a:buClrTx/>
              <a:buSzTx/>
              <a:tabLst/>
            </a:pPr>
            <a:r>
              <a:rPr lang="vi-VN" altLang="vi-VN">
                <a:latin typeface="+mj-lt"/>
              </a:rPr>
              <a:t>- Giám sát và cảnh báo thiên tai: Vệ tinh LEO giúp phát hiện và theo dõi các mối nguy hiểm môi trường như cháy rừng, hạn hán, lũ lụt, chất lượng không khí kém, rạn san hô bị tẩy trắng và các điều kiện ven biển không lành mạnh.</a:t>
            </a:r>
          </a:p>
          <a:p>
            <a:pPr marR="0" lvl="0" indent="447675" algn="just" defTabSz="914400" rtl="0" eaLnBrk="0" fontAlgn="base" latinLnBrk="0" hangingPunct="0">
              <a:lnSpc>
                <a:spcPct val="100000"/>
              </a:lnSpc>
              <a:spcBef>
                <a:spcPct val="0"/>
              </a:spcBef>
              <a:spcAft>
                <a:spcPct val="0"/>
              </a:spcAft>
              <a:buClrTx/>
              <a:buSzTx/>
              <a:tabLst/>
            </a:pPr>
            <a:r>
              <a:rPr lang="vi-VN" altLang="vi-VN">
                <a:latin typeface="+mj-lt"/>
              </a:rPr>
              <a:t>- Ứng dụng thời gian thực khu vực: Thông qua hệ thống phát sóng trực tiếp (Direct Broadcast System), các trạm mặt đất có thể nhận dữ liệu LEO với độ trễ thấp (khoảng 5-20 phút), cho phép các đài khí tượng khu vực nhanh chóng sử dụng thông tin này trong các ứng dụng thời tiết tức thời (nowcasting) và dự báo số trị khu vực. </a:t>
            </a:r>
          </a:p>
        </p:txBody>
      </p:sp>
    </p:spTree>
    <p:extLst>
      <p:ext uri="{BB962C8B-B14F-4D97-AF65-F5344CB8AC3E}">
        <p14:creationId xmlns:p14="http://schemas.microsoft.com/office/powerpoint/2010/main" val="3438533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CF7C9B-2D50-788D-1212-14AF153937A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8BE63A1-AF52-1485-7CDF-4CAA323BC7AA}"/>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III.</a:t>
            </a:r>
            <a:r>
              <a:rPr lang="en-US" sz="3200">
                <a:latin typeface="Times New Roman" panose="02020603050405020304" pitchFamily="18" charset="0"/>
                <a:ea typeface="Times New Roman" panose="02020603050405020304" pitchFamily="18" charset="0"/>
                <a:cs typeface="Times New Roman" panose="02020603050405020304" pitchFamily="18" charset="0"/>
              </a:rPr>
              <a:t> Xây dựng mô hình mô phỏng trên OMNeT++</a:t>
            </a:r>
          </a:p>
        </p:txBody>
      </p:sp>
      <p:sp>
        <p:nvSpPr>
          <p:cNvPr id="3" name="TextBox 2">
            <a:extLst>
              <a:ext uri="{FF2B5EF4-FFF2-40B4-BE49-F238E27FC236}">
                <a16:creationId xmlns:a16="http://schemas.microsoft.com/office/drawing/2014/main" id="{4FC1085F-F072-5FD6-7599-B57DCEFBEC58}"/>
              </a:ext>
            </a:extLst>
          </p:cNvPr>
          <p:cNvSpPr txBox="1"/>
          <p:nvPr/>
        </p:nvSpPr>
        <p:spPr>
          <a:xfrm>
            <a:off x="170878" y="716437"/>
            <a:ext cx="11850244" cy="1415772"/>
          </a:xfrm>
          <a:prstGeom prst="rect">
            <a:avLst/>
          </a:prstGeom>
          <a:noFill/>
        </p:spPr>
        <p:txBody>
          <a:bodyPr wrap="square">
            <a:spAutoFit/>
          </a:bodyPr>
          <a:lstStyle/>
          <a:p>
            <a:pPr>
              <a:lnSpc>
                <a:spcPct val="150000"/>
              </a:lnSpc>
              <a:buNone/>
            </a:pPr>
            <a:r>
              <a:rPr lang="vi-VN" sz="2400" i="1">
                <a:latin typeface="+mj-lt"/>
              </a:rPr>
              <a:t>1. Mục tiêu &amp; Kịch bản mô phỏng</a:t>
            </a:r>
          </a:p>
          <a:p>
            <a:pPr>
              <a:lnSpc>
                <a:spcPct val="150000"/>
              </a:lnSpc>
            </a:pPr>
            <a:r>
              <a:rPr lang="vi-VN" sz="2000">
                <a:latin typeface="+mj-lt"/>
              </a:rPr>
              <a:t>* Mô phỏng quá trình thu thập dữ liệu cảm biến và truyền qua mạng mô phỏng vệ tinh LEO.</a:t>
            </a:r>
          </a:p>
          <a:p>
            <a:r>
              <a:rPr lang="vi-VN" sz="2000">
                <a:latin typeface="+mj-lt"/>
              </a:rPr>
              <a:t>* Các node chính trong mô hình:</a:t>
            </a:r>
          </a:p>
        </p:txBody>
      </p:sp>
      <p:sp>
        <p:nvSpPr>
          <p:cNvPr id="10" name="TextBox 9">
            <a:extLst>
              <a:ext uri="{FF2B5EF4-FFF2-40B4-BE49-F238E27FC236}">
                <a16:creationId xmlns:a16="http://schemas.microsoft.com/office/drawing/2014/main" id="{437A9556-D62B-0C15-FD5F-F0092D2BE0A0}"/>
              </a:ext>
            </a:extLst>
          </p:cNvPr>
          <p:cNvSpPr txBox="1"/>
          <p:nvPr/>
        </p:nvSpPr>
        <p:spPr>
          <a:xfrm>
            <a:off x="93466" y="2132209"/>
            <a:ext cx="6777367" cy="3847207"/>
          </a:xfrm>
          <a:prstGeom prst="rect">
            <a:avLst/>
          </a:prstGeom>
          <a:noFill/>
        </p:spPr>
        <p:txBody>
          <a:bodyPr wrap="square">
            <a:spAutoFit/>
          </a:bodyPr>
          <a:lstStyle/>
          <a:p>
            <a:pPr marL="358775" lvl="1" indent="536575" algn="just">
              <a:buFontTx/>
              <a:buChar char="-"/>
              <a:tabLst>
                <a:tab pos="539750" algn="l"/>
              </a:tabLst>
            </a:pPr>
            <a:r>
              <a:rPr lang="vi-VN" sz="2000">
                <a:latin typeface="+mj-lt"/>
              </a:rPr>
              <a:t>Sensor Node: </a:t>
            </a:r>
            <a:r>
              <a:rPr lang="vi-VN">
                <a:latin typeface="+mj-lt"/>
              </a:rPr>
              <a:t>Node này đại diện cho các trạm quan trắc khí tượng thực tế (ví dụ: trạm đo nhiệt độ, độ ẩm, áp suất tại các vị trí khác nhau trên Trái đất).</a:t>
            </a:r>
            <a:r>
              <a:rPr lang="vi-VN" sz="2000">
                <a:latin typeface="+mj-lt"/>
              </a:rPr>
              <a:t> </a:t>
            </a:r>
          </a:p>
          <a:p>
            <a:pPr marL="358775" lvl="1" indent="536575" algn="just">
              <a:buFontTx/>
              <a:buChar char="-"/>
            </a:pPr>
            <a:r>
              <a:rPr lang="vi-VN" sz="2000">
                <a:latin typeface="+mj-lt"/>
              </a:rPr>
              <a:t>Relay Node / Satellite – trung gian truyền tải: </a:t>
            </a:r>
            <a:r>
              <a:rPr lang="vi-VN">
                <a:latin typeface="+mj-lt"/>
              </a:rPr>
              <a:t>Node này đóng vai trò là tầng chuyển tiếp (backhaul network) trong kiến trúc mạng LEO. Trong một mô hình LEO thực tế, các vệ tinh thường không chỉ nhận dữ liệu từ mặt đất mà còn chuyển tiếp dữ liệu ngang hàng giữa các vệ tinh (inter-satellite links) trước khi truyền xuống Trạm xử lý mặt đất.</a:t>
            </a:r>
            <a:endParaRPr lang="vi-VN" sz="2000">
              <a:latin typeface="+mj-lt"/>
            </a:endParaRPr>
          </a:p>
          <a:p>
            <a:pPr marL="358775" lvl="1" indent="536575" algn="just">
              <a:buFontTx/>
              <a:buChar char="-"/>
            </a:pPr>
            <a:r>
              <a:rPr lang="vi-VN" sz="2000">
                <a:latin typeface="+mj-lt"/>
              </a:rPr>
              <a:t>Weather Processing Node (BangThongKe) – phân tích tình trạng thời tiết: </a:t>
            </a:r>
            <a:r>
              <a:rPr lang="vi-VN">
                <a:latin typeface="+mj-lt"/>
              </a:rPr>
              <a:t>Node này đại diện cho một trung tâm dữ liệu khí tượng mặt đất lớn (Ground Station) hoặc một hệ thống phân tích dữ liệu chuyên sâu (ví dụ: NOAA, ECMWF).</a:t>
            </a:r>
            <a:endParaRPr lang="vi-VN" sz="2000">
              <a:latin typeface="+mj-lt"/>
            </a:endParaRPr>
          </a:p>
        </p:txBody>
      </p:sp>
      <p:pic>
        <p:nvPicPr>
          <p:cNvPr id="3074" name="Picture 2">
            <a:extLst>
              <a:ext uri="{FF2B5EF4-FFF2-40B4-BE49-F238E27FC236}">
                <a16:creationId xmlns:a16="http://schemas.microsoft.com/office/drawing/2014/main" id="{EE133D9D-3615-F994-E4B9-A58E716485A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647" r="20024"/>
          <a:stretch>
            <a:fillRect/>
          </a:stretch>
        </p:blipFill>
        <p:spPr bwMode="auto">
          <a:xfrm>
            <a:off x="6793421" y="1959905"/>
            <a:ext cx="5026480" cy="436168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39545E37-6C26-D0FA-21BD-214D662794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3420" y="1882943"/>
            <a:ext cx="5026481" cy="4438651"/>
          </a:xfrm>
          <a:prstGeom prst="rect">
            <a:avLst/>
          </a:prstGeom>
        </p:spPr>
      </p:pic>
    </p:spTree>
    <p:extLst>
      <p:ext uri="{BB962C8B-B14F-4D97-AF65-F5344CB8AC3E}">
        <p14:creationId xmlns:p14="http://schemas.microsoft.com/office/powerpoint/2010/main" val="18468586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F9155A-E2FA-815C-E7A3-00AA94C060F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1FB3A6D-2098-FB3E-E624-7E678F8D5732}"/>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III.</a:t>
            </a:r>
            <a:r>
              <a:rPr lang="en-US" sz="3200">
                <a:latin typeface="Times New Roman" panose="02020603050405020304" pitchFamily="18" charset="0"/>
                <a:ea typeface="Times New Roman" panose="02020603050405020304" pitchFamily="18" charset="0"/>
                <a:cs typeface="Times New Roman" panose="02020603050405020304" pitchFamily="18" charset="0"/>
              </a:rPr>
              <a:t> Xây dựng mô hình mô phỏng trên OMNeT++</a:t>
            </a:r>
          </a:p>
        </p:txBody>
      </p:sp>
      <p:pic>
        <p:nvPicPr>
          <p:cNvPr id="6" name="Picture 5">
            <a:extLst>
              <a:ext uri="{FF2B5EF4-FFF2-40B4-BE49-F238E27FC236}">
                <a16:creationId xmlns:a16="http://schemas.microsoft.com/office/drawing/2014/main" id="{37DC6963-FA3E-092E-20A1-5C5E0B6D5B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8356" y="1351268"/>
            <a:ext cx="4943856" cy="4943856"/>
          </a:xfrm>
          <a:prstGeom prst="rect">
            <a:avLst/>
          </a:prstGeom>
        </p:spPr>
      </p:pic>
      <p:sp>
        <p:nvSpPr>
          <p:cNvPr id="5" name="TextBox 4">
            <a:extLst>
              <a:ext uri="{FF2B5EF4-FFF2-40B4-BE49-F238E27FC236}">
                <a16:creationId xmlns:a16="http://schemas.microsoft.com/office/drawing/2014/main" id="{CB920943-ADD8-46AF-9763-2261D5F86668}"/>
              </a:ext>
            </a:extLst>
          </p:cNvPr>
          <p:cNvSpPr txBox="1"/>
          <p:nvPr/>
        </p:nvSpPr>
        <p:spPr>
          <a:xfrm>
            <a:off x="170878" y="716437"/>
            <a:ext cx="11850244" cy="579967"/>
          </a:xfrm>
          <a:prstGeom prst="rect">
            <a:avLst/>
          </a:prstGeom>
          <a:noFill/>
        </p:spPr>
        <p:txBody>
          <a:bodyPr wrap="square">
            <a:spAutoFit/>
          </a:bodyPr>
          <a:lstStyle/>
          <a:p>
            <a:pPr>
              <a:lnSpc>
                <a:spcPct val="150000"/>
              </a:lnSpc>
              <a:buNone/>
            </a:pPr>
            <a:r>
              <a:rPr lang="vi-VN" sz="2400" i="1">
                <a:latin typeface="+mj-lt"/>
              </a:rPr>
              <a:t>2. Luồng dữ liệu trong mô phỏng</a:t>
            </a:r>
          </a:p>
        </p:txBody>
      </p:sp>
      <p:sp>
        <p:nvSpPr>
          <p:cNvPr id="2" name="Rectangle 1">
            <a:extLst>
              <a:ext uri="{FF2B5EF4-FFF2-40B4-BE49-F238E27FC236}">
                <a16:creationId xmlns:a16="http://schemas.microsoft.com/office/drawing/2014/main" id="{72EB4FC7-C30C-46B8-A8B5-9E2A6E501F9A}"/>
              </a:ext>
            </a:extLst>
          </p:cNvPr>
          <p:cNvSpPr>
            <a:spLocks noChangeArrowheads="1"/>
          </p:cNvSpPr>
          <p:nvPr/>
        </p:nvSpPr>
        <p:spPr bwMode="auto">
          <a:xfrm>
            <a:off x="204924" y="1168388"/>
            <a:ext cx="6419386" cy="41088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lang="vi-VN" altLang="vi-VN">
                <a:latin typeface="+mj-lt"/>
              </a:rPr>
              <a:t>- Sensor Node:</a:t>
            </a:r>
          </a:p>
          <a:p>
            <a:pPr marL="0" marR="0" lvl="0" indent="0" algn="l" defTabSz="914400" rtl="0" eaLnBrk="0" fontAlgn="base" latinLnBrk="0" hangingPunct="0">
              <a:lnSpc>
                <a:spcPct val="150000"/>
              </a:lnSpc>
              <a:spcBef>
                <a:spcPct val="0"/>
              </a:spcBef>
              <a:spcAft>
                <a:spcPct val="0"/>
              </a:spcAft>
              <a:buClrTx/>
              <a:buSzTx/>
              <a:tabLst/>
            </a:pPr>
            <a:r>
              <a:rPr lang="vi-VN" altLang="vi-VN">
                <a:latin typeface="+mj-lt"/>
              </a:rPr>
              <a:t>- Tạo gói tin SensorData gồm: nhiệt độ, độ ẩm, áp suất, lượng mưa.</a:t>
            </a:r>
          </a:p>
          <a:p>
            <a:pPr marL="0" marR="0" lvl="0" indent="0" algn="l" defTabSz="914400" rtl="0" eaLnBrk="0" fontAlgn="base" latinLnBrk="0" hangingPunct="0">
              <a:lnSpc>
                <a:spcPct val="150000"/>
              </a:lnSpc>
              <a:spcBef>
                <a:spcPct val="0"/>
              </a:spcBef>
              <a:spcAft>
                <a:spcPct val="0"/>
              </a:spcAft>
              <a:buClrTx/>
              <a:buSzTx/>
              <a:tabLst/>
            </a:pPr>
            <a:r>
              <a:rPr lang="vi-VN" altLang="vi-VN">
                <a:latin typeface="+mj-lt"/>
              </a:rPr>
              <a:t>- Relay Node / Satellite:</a:t>
            </a:r>
          </a:p>
          <a:p>
            <a:pPr marL="0" marR="0" lvl="0" indent="0" algn="l" defTabSz="914400" rtl="0" eaLnBrk="0" fontAlgn="base" latinLnBrk="0" hangingPunct="0">
              <a:lnSpc>
                <a:spcPct val="150000"/>
              </a:lnSpc>
              <a:spcBef>
                <a:spcPct val="0"/>
              </a:spcBef>
              <a:spcAft>
                <a:spcPct val="0"/>
              </a:spcAft>
              <a:buClrTx/>
              <a:buSzTx/>
              <a:tabLst/>
            </a:pPr>
            <a:r>
              <a:rPr lang="vi-VN" altLang="vi-VN">
                <a:latin typeface="+mj-lt"/>
              </a:rPr>
              <a:t>- Nhận gói tin từ sensor.</a:t>
            </a:r>
          </a:p>
          <a:p>
            <a:pPr marL="0" marR="0" lvl="0" indent="0" algn="l" defTabSz="914400" rtl="0" eaLnBrk="0" fontAlgn="base" latinLnBrk="0" hangingPunct="0">
              <a:lnSpc>
                <a:spcPct val="150000"/>
              </a:lnSpc>
              <a:spcBef>
                <a:spcPct val="0"/>
              </a:spcBef>
              <a:spcAft>
                <a:spcPct val="0"/>
              </a:spcAft>
              <a:buClrTx/>
              <a:buSzTx/>
              <a:tabLst/>
            </a:pPr>
            <a:r>
              <a:rPr lang="vi-VN" altLang="vi-VN">
                <a:latin typeface="+mj-lt"/>
              </a:rPr>
              <a:t>- Chuyển tiếp dữ liệu qua mạng vệ tinh.</a:t>
            </a:r>
          </a:p>
          <a:p>
            <a:pPr marL="0" marR="0" lvl="0" indent="0" algn="l" defTabSz="914400" rtl="0" eaLnBrk="0" fontAlgn="base" latinLnBrk="0" hangingPunct="0">
              <a:lnSpc>
                <a:spcPct val="150000"/>
              </a:lnSpc>
              <a:spcBef>
                <a:spcPct val="0"/>
              </a:spcBef>
              <a:spcAft>
                <a:spcPct val="0"/>
              </a:spcAft>
              <a:buClrTx/>
              <a:buSzTx/>
              <a:tabLst/>
            </a:pPr>
            <a:r>
              <a:rPr lang="vi-VN" altLang="vi-VN">
                <a:latin typeface="+mj-lt"/>
              </a:rPr>
              <a:t>- Weather Processing Node (BangThongKe):</a:t>
            </a:r>
          </a:p>
          <a:p>
            <a:pPr marL="0" marR="0" lvl="0" indent="0" algn="l" defTabSz="914400" rtl="0" eaLnBrk="0" fontAlgn="base" latinLnBrk="0" hangingPunct="0">
              <a:lnSpc>
                <a:spcPct val="150000"/>
              </a:lnSpc>
              <a:spcBef>
                <a:spcPct val="0"/>
              </a:spcBef>
              <a:spcAft>
                <a:spcPct val="0"/>
              </a:spcAft>
              <a:buClrTx/>
              <a:buSzTx/>
              <a:tabLst/>
            </a:pPr>
            <a:r>
              <a:rPr lang="vi-VN" altLang="vi-VN">
                <a:latin typeface="+mj-lt"/>
              </a:rPr>
              <a:t>- Phân tích dữ liệu.</a:t>
            </a:r>
          </a:p>
          <a:p>
            <a:pPr marL="0" marR="0" lvl="0" indent="0" algn="l" defTabSz="914400" rtl="0" eaLnBrk="0" fontAlgn="base" latinLnBrk="0" hangingPunct="0">
              <a:lnSpc>
                <a:spcPct val="150000"/>
              </a:lnSpc>
              <a:spcBef>
                <a:spcPct val="0"/>
              </a:spcBef>
              <a:spcAft>
                <a:spcPct val="0"/>
              </a:spcAft>
              <a:buClrTx/>
              <a:buSzTx/>
              <a:tabLst/>
            </a:pPr>
            <a:r>
              <a:rPr lang="vi-VN" altLang="vi-VN">
                <a:latin typeface="+mj-lt"/>
              </a:rPr>
              <a:t>- Phân loại trạng thái: Bình thường – Bão – Lũ – Hạn.</a:t>
            </a:r>
          </a:p>
          <a:p>
            <a:pPr marL="0" marR="0" lvl="0" indent="0" algn="l" defTabSz="914400" rtl="0" eaLnBrk="0" fontAlgn="base" latinLnBrk="0" hangingPunct="0">
              <a:lnSpc>
                <a:spcPct val="150000"/>
              </a:lnSpc>
              <a:spcBef>
                <a:spcPct val="0"/>
              </a:spcBef>
              <a:spcAft>
                <a:spcPct val="0"/>
              </a:spcAft>
              <a:buClrTx/>
              <a:buSzTx/>
              <a:tabLst/>
            </a:pPr>
            <a:r>
              <a:rPr lang="vi-VN" altLang="vi-VN">
                <a:latin typeface="+mj-lt"/>
              </a:rPr>
              <a:t>- Xuất cảnh báo ra log.</a:t>
            </a:r>
          </a:p>
          <a:p>
            <a:pPr marL="0" marR="0" lvl="0" indent="0" algn="l" defTabSz="914400" rtl="0" eaLnBrk="0" fontAlgn="base" latinLnBrk="0" hangingPunct="0">
              <a:lnSpc>
                <a:spcPct val="100000"/>
              </a:lnSpc>
              <a:spcBef>
                <a:spcPct val="0"/>
              </a:spcBef>
              <a:spcAft>
                <a:spcPct val="0"/>
              </a:spcAft>
              <a:buClrTx/>
              <a:buSzTx/>
              <a:buFontTx/>
              <a:buNone/>
              <a:tabLst/>
            </a:pPr>
            <a:endParaRPr lang="vi-VN" altLang="vi-VN">
              <a:latin typeface="+mj-lt"/>
            </a:endParaRPr>
          </a:p>
        </p:txBody>
      </p:sp>
    </p:spTree>
    <p:extLst>
      <p:ext uri="{BB962C8B-B14F-4D97-AF65-F5344CB8AC3E}">
        <p14:creationId xmlns:p14="http://schemas.microsoft.com/office/powerpoint/2010/main" val="923206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BBAD4B-EFF1-A410-3EB4-AF968DF52D85}"/>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6B3604D-71AB-D898-3D73-5F02C1CB3E91}"/>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III.</a:t>
            </a:r>
            <a:r>
              <a:rPr lang="en-US" sz="3200">
                <a:latin typeface="Times New Roman" panose="02020603050405020304" pitchFamily="18" charset="0"/>
                <a:ea typeface="Times New Roman" panose="02020603050405020304" pitchFamily="18" charset="0"/>
                <a:cs typeface="Times New Roman" panose="02020603050405020304" pitchFamily="18" charset="0"/>
              </a:rPr>
              <a:t> Xây dựng mô hình mô phỏng trên OMNeT++</a:t>
            </a:r>
          </a:p>
        </p:txBody>
      </p:sp>
      <p:sp>
        <p:nvSpPr>
          <p:cNvPr id="2" name="Rectangle 1">
            <a:extLst>
              <a:ext uri="{FF2B5EF4-FFF2-40B4-BE49-F238E27FC236}">
                <a16:creationId xmlns:a16="http://schemas.microsoft.com/office/drawing/2014/main" id="{C8BEF81E-5B94-4D4A-9B13-FD754B534555}"/>
              </a:ext>
            </a:extLst>
          </p:cNvPr>
          <p:cNvSpPr/>
          <p:nvPr/>
        </p:nvSpPr>
        <p:spPr>
          <a:xfrm>
            <a:off x="105604" y="716437"/>
            <a:ext cx="4028667" cy="579967"/>
          </a:xfrm>
          <a:prstGeom prst="rect">
            <a:avLst/>
          </a:prstGeom>
        </p:spPr>
        <p:txBody>
          <a:bodyPr wrap="none">
            <a:spAutoFit/>
          </a:bodyPr>
          <a:lstStyle/>
          <a:p>
            <a:pPr>
              <a:lnSpc>
                <a:spcPct val="150000"/>
              </a:lnSpc>
              <a:buNone/>
            </a:pPr>
            <a:r>
              <a:rPr lang="vi-VN" sz="2400" i="1">
                <a:latin typeface="+mj-lt"/>
              </a:rPr>
              <a:t>3. Cấu trúc mô hình mô phỏng </a:t>
            </a:r>
          </a:p>
        </p:txBody>
      </p:sp>
      <p:sp>
        <p:nvSpPr>
          <p:cNvPr id="6" name="Rectangle 1">
            <a:extLst>
              <a:ext uri="{FF2B5EF4-FFF2-40B4-BE49-F238E27FC236}">
                <a16:creationId xmlns:a16="http://schemas.microsoft.com/office/drawing/2014/main" id="{84DF6C8C-8E9B-4B06-A17D-9C6FD0162CE7}"/>
              </a:ext>
            </a:extLst>
          </p:cNvPr>
          <p:cNvSpPr>
            <a:spLocks noChangeArrowheads="1"/>
          </p:cNvSpPr>
          <p:nvPr/>
        </p:nvSpPr>
        <p:spPr bwMode="auto">
          <a:xfrm>
            <a:off x="576072" y="1186676"/>
            <a:ext cx="7708264" cy="2118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lang="vi-VN" altLang="vi-VN"/>
              <a:t>- Mô hình gồm 3 tầng rõ ràng:</a:t>
            </a:r>
          </a:p>
          <a:p>
            <a:pPr marL="0" marR="0" lvl="0" indent="0" algn="l" defTabSz="914400" rtl="0" eaLnBrk="0" fontAlgn="base" latinLnBrk="0" hangingPunct="0">
              <a:lnSpc>
                <a:spcPct val="150000"/>
              </a:lnSpc>
              <a:spcBef>
                <a:spcPct val="0"/>
              </a:spcBef>
              <a:spcAft>
                <a:spcPct val="0"/>
              </a:spcAft>
              <a:buClrTx/>
              <a:buSzTx/>
              <a:buFontTx/>
              <a:buAutoNum type="arabicPeriod"/>
              <a:tabLst/>
            </a:pPr>
            <a:r>
              <a:rPr lang="vi-VN" altLang="vi-VN"/>
              <a:t>Tầng cảm biến (IoT layer) – thu thập dữ liệu.</a:t>
            </a:r>
          </a:p>
          <a:p>
            <a:pPr marL="0" marR="0" lvl="0" indent="0" algn="l" defTabSz="914400" rtl="0" eaLnBrk="0" fontAlgn="base" latinLnBrk="0" hangingPunct="0">
              <a:lnSpc>
                <a:spcPct val="150000"/>
              </a:lnSpc>
              <a:spcBef>
                <a:spcPct val="0"/>
              </a:spcBef>
              <a:spcAft>
                <a:spcPct val="0"/>
              </a:spcAft>
              <a:buClrTx/>
              <a:buSzTx/>
              <a:buFontTx/>
              <a:buAutoNum type="arabicPeriod" startAt="2"/>
              <a:tabLst/>
            </a:pPr>
            <a:r>
              <a:rPr lang="vi-VN" altLang="vi-VN"/>
              <a:t>Tầng vệ tinh LEO (Network layer) – truyền &amp; định tuyến.</a:t>
            </a:r>
          </a:p>
          <a:p>
            <a:pPr marL="0" marR="0" lvl="0" indent="0" algn="l" defTabSz="914400" rtl="0" eaLnBrk="0" fontAlgn="base" latinLnBrk="0" hangingPunct="0">
              <a:lnSpc>
                <a:spcPct val="150000"/>
              </a:lnSpc>
              <a:spcBef>
                <a:spcPct val="0"/>
              </a:spcBef>
              <a:spcAft>
                <a:spcPct val="0"/>
              </a:spcAft>
              <a:buClrTx/>
              <a:buSzTx/>
              <a:buFontTx/>
              <a:buAutoNum type="arabicPeriod" startAt="3"/>
              <a:tabLst/>
            </a:pPr>
            <a:r>
              <a:rPr lang="vi-VN" altLang="vi-VN"/>
              <a:t>Tầng xử lý (Application layer) – phân tích &amp; cảnh báo.</a:t>
            </a:r>
          </a:p>
          <a:p>
            <a:pPr marL="0" marR="0" lvl="0" indent="0" algn="l" defTabSz="914400" rtl="0" eaLnBrk="0" fontAlgn="base" latinLnBrk="0" hangingPunct="0">
              <a:lnSpc>
                <a:spcPct val="150000"/>
              </a:lnSpc>
              <a:spcBef>
                <a:spcPct val="0"/>
              </a:spcBef>
              <a:spcAft>
                <a:spcPct val="0"/>
              </a:spcAft>
              <a:buClrTx/>
              <a:buSzTx/>
              <a:tabLst/>
            </a:pPr>
            <a:r>
              <a:rPr lang="vi-VN" altLang="vi-VN"/>
              <a:t>- Toàn bộ hệ thống vận hành theo event-driven simulation của OMNeT++.</a:t>
            </a:r>
          </a:p>
        </p:txBody>
      </p:sp>
      <p:pic>
        <p:nvPicPr>
          <p:cNvPr id="8" name="Picture 7">
            <a:extLst>
              <a:ext uri="{FF2B5EF4-FFF2-40B4-BE49-F238E27FC236}">
                <a16:creationId xmlns:a16="http://schemas.microsoft.com/office/drawing/2014/main" id="{F65EE7D7-21E8-4E2D-956F-D830B69F5D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36080" y="3443068"/>
            <a:ext cx="4532703" cy="3319467"/>
          </a:xfrm>
          <a:prstGeom prst="rect">
            <a:avLst/>
          </a:prstGeom>
        </p:spPr>
      </p:pic>
      <p:pic>
        <p:nvPicPr>
          <p:cNvPr id="10" name="Picture 9">
            <a:extLst>
              <a:ext uri="{FF2B5EF4-FFF2-40B4-BE49-F238E27FC236}">
                <a16:creationId xmlns:a16="http://schemas.microsoft.com/office/drawing/2014/main" id="{4B16D521-8744-4D58-A890-5A5644C170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7637" y="3394554"/>
            <a:ext cx="4453128" cy="3339846"/>
          </a:xfrm>
          <a:prstGeom prst="rect">
            <a:avLst/>
          </a:prstGeom>
        </p:spPr>
      </p:pic>
    </p:spTree>
    <p:extLst>
      <p:ext uri="{BB962C8B-B14F-4D97-AF65-F5344CB8AC3E}">
        <p14:creationId xmlns:p14="http://schemas.microsoft.com/office/powerpoint/2010/main" val="1918450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6B2378-F082-664A-1749-9C685FC1811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F8D9453D-A594-27CE-FA24-BB40A1DB2F01}"/>
              </a:ext>
            </a:extLst>
          </p:cNvPr>
          <p:cNvSpPr/>
          <p:nvPr/>
        </p:nvSpPr>
        <p:spPr>
          <a:xfrm>
            <a:off x="0" y="0"/>
            <a:ext cx="12192000" cy="7164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sz="3200" b="1">
                <a:latin typeface="Times New Roman" panose="02020603050405020304" pitchFamily="18" charset="0"/>
                <a:ea typeface="Times New Roman" panose="02020603050405020304" pitchFamily="18" charset="0"/>
                <a:cs typeface="Times New Roman" panose="02020603050405020304" pitchFamily="18" charset="0"/>
              </a:rPr>
              <a:t>IV. Các vấn đề hiện đại đ</a:t>
            </a:r>
            <a:r>
              <a:rPr lang="vi-VN" sz="3200" b="1">
                <a:latin typeface="Times New Roman" panose="02020603050405020304" pitchFamily="18" charset="0"/>
                <a:ea typeface="Times New Roman" panose="02020603050405020304" pitchFamily="18" charset="0"/>
                <a:cs typeface="Times New Roman" panose="02020603050405020304" pitchFamily="18" charset="0"/>
              </a:rPr>
              <a:t>ược mô phỏng trong hệ thống.</a:t>
            </a:r>
            <a:endParaRPr lang="en-US" sz="3200">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7B3C825C-6462-4AF6-9100-DD8AC0F61783}"/>
              </a:ext>
            </a:extLst>
          </p:cNvPr>
          <p:cNvSpPr/>
          <p:nvPr/>
        </p:nvSpPr>
        <p:spPr>
          <a:xfrm>
            <a:off x="-118872" y="716437"/>
            <a:ext cx="7623048" cy="539378"/>
          </a:xfrm>
          <a:prstGeom prst="rect">
            <a:avLst/>
          </a:prstGeom>
        </p:spPr>
        <p:txBody>
          <a:bodyPr wrap="square">
            <a:spAutoFit/>
          </a:bodyPr>
          <a:lstStyle/>
          <a:p>
            <a:pPr marL="800100" lvl="1" indent="-342900" algn="just">
              <a:lnSpc>
                <a:spcPct val="150000"/>
              </a:lnSpc>
              <a:buAutoNum type="arabicPeriod"/>
            </a:pPr>
            <a:r>
              <a:rPr lang="vi-VN" sz="2200" i="1">
                <a:latin typeface="Times New Roman" panose="02020603050405020304" pitchFamily="18" charset="0"/>
                <a:cs typeface="Times New Roman" panose="02020603050405020304" pitchFamily="18" charset="0"/>
              </a:rPr>
              <a:t>Ứng dụng vệ tinh LEO trong truyền thông thời gian thực</a:t>
            </a:r>
          </a:p>
        </p:txBody>
      </p:sp>
      <p:sp>
        <p:nvSpPr>
          <p:cNvPr id="5" name="Rectangle 4">
            <a:extLst>
              <a:ext uri="{FF2B5EF4-FFF2-40B4-BE49-F238E27FC236}">
                <a16:creationId xmlns:a16="http://schemas.microsoft.com/office/drawing/2014/main" id="{29B56E5D-F4F8-4C0D-A958-522A2FCF708D}"/>
              </a:ext>
            </a:extLst>
          </p:cNvPr>
          <p:cNvSpPr/>
          <p:nvPr/>
        </p:nvSpPr>
        <p:spPr>
          <a:xfrm>
            <a:off x="397764" y="1328967"/>
            <a:ext cx="7338060" cy="4613058"/>
          </a:xfrm>
          <a:prstGeom prst="rect">
            <a:avLst/>
          </a:prstGeom>
        </p:spPr>
        <p:txBody>
          <a:bodyPr wrap="square">
            <a:spAutoFit/>
          </a:bodyPr>
          <a:lstStyle/>
          <a:p>
            <a:pPr indent="254000" algn="just">
              <a:lnSpc>
                <a:spcPct val="150000"/>
              </a:lnSpc>
              <a:buFontTx/>
              <a:buChar char="-"/>
            </a:pPr>
            <a:r>
              <a:rPr lang="vi-VN">
                <a:latin typeface="+mj-lt"/>
              </a:rPr>
              <a:t>Trong mô hình OMNeT++, vệ tinh được mô phỏng như Relay Node:</a:t>
            </a:r>
          </a:p>
          <a:p>
            <a:pPr indent="254000" algn="just">
              <a:lnSpc>
                <a:spcPct val="150000"/>
              </a:lnSpc>
            </a:pPr>
            <a:r>
              <a:rPr lang="vi-VN">
                <a:latin typeface="+mj-lt"/>
              </a:rPr>
              <a:t>+ Nhận dữ liệu từ các trạm cảm biến (uplink)</a:t>
            </a:r>
          </a:p>
          <a:p>
            <a:pPr indent="254000" algn="just">
              <a:lnSpc>
                <a:spcPct val="150000"/>
              </a:lnSpc>
            </a:pPr>
            <a:r>
              <a:rPr lang="vi-VN">
                <a:latin typeface="+mj-lt"/>
              </a:rPr>
              <a:t>+ Chuyển tiếp dữ liệu về trung tâm xử lý (downlink).</a:t>
            </a:r>
          </a:p>
          <a:p>
            <a:pPr algn="just">
              <a:lnSpc>
                <a:spcPct val="150000"/>
              </a:lnSpc>
            </a:pPr>
            <a:r>
              <a:rPr lang="vi-VN">
                <a:latin typeface="+mj-lt"/>
              </a:rPr>
              <a:t>- Luồng truyền được thiết kế liên tục – định kỳ, phản ánh đúng đặc tính:</a:t>
            </a:r>
          </a:p>
          <a:p>
            <a:pPr marL="0" lvl="1" indent="254000" algn="just">
              <a:lnSpc>
                <a:spcPct val="150000"/>
              </a:lnSpc>
            </a:pPr>
            <a:r>
              <a:rPr lang="vi-VN">
                <a:latin typeface="+mj-lt"/>
              </a:rPr>
              <a:t>+ Độ trễ thấp.</a:t>
            </a:r>
          </a:p>
          <a:p>
            <a:pPr marL="0" lvl="1" indent="254000" algn="just">
              <a:lnSpc>
                <a:spcPct val="150000"/>
              </a:lnSpc>
            </a:pPr>
            <a:r>
              <a:rPr lang="vi-VN">
                <a:latin typeface="+mj-lt"/>
              </a:rPr>
              <a:t>+ Truyền dữ liệu gần thời gian thực (near real-time).</a:t>
            </a:r>
          </a:p>
          <a:p>
            <a:pPr algn="just">
              <a:lnSpc>
                <a:spcPct val="150000"/>
              </a:lnSpc>
            </a:pPr>
            <a:r>
              <a:rPr lang="vi-VN" b="1">
                <a:latin typeface="+mj-lt"/>
              </a:rPr>
              <a:t>* Ý nghĩa hiện đại</a:t>
            </a:r>
          </a:p>
          <a:p>
            <a:pPr marL="182563" indent="174625" algn="just">
              <a:lnSpc>
                <a:spcPct val="150000"/>
              </a:lnSpc>
              <a:buFontTx/>
              <a:buChar char="-"/>
            </a:pPr>
            <a:r>
              <a:rPr lang="vi-VN">
                <a:latin typeface="+mj-lt"/>
              </a:rPr>
              <a:t>Đây là nền tảng cho:</a:t>
            </a:r>
          </a:p>
          <a:p>
            <a:pPr marL="182563" indent="174625" algn="just">
              <a:lnSpc>
                <a:spcPct val="150000"/>
              </a:lnSpc>
              <a:buFontTx/>
              <a:buChar char="-"/>
            </a:pPr>
            <a:r>
              <a:rPr lang="vi-VN">
                <a:latin typeface="+mj-lt"/>
              </a:rPr>
              <a:t>Cảnh báo thiên tai sớm.</a:t>
            </a:r>
          </a:p>
          <a:p>
            <a:pPr marL="182563" indent="174625" algn="just">
              <a:lnSpc>
                <a:spcPct val="150000"/>
              </a:lnSpc>
              <a:buFontTx/>
              <a:buChar char="-"/>
            </a:pPr>
            <a:r>
              <a:rPr lang="vi-VN">
                <a:latin typeface="+mj-lt"/>
              </a:rPr>
              <a:t>Hệ thống giám sát môi trường thời gian thực.</a:t>
            </a:r>
          </a:p>
          <a:p>
            <a:pPr marL="182563" indent="174625" algn="just">
              <a:lnSpc>
                <a:spcPct val="150000"/>
              </a:lnSpc>
              <a:buFontTx/>
              <a:buChar char="-"/>
            </a:pPr>
            <a:r>
              <a:rPr lang="vi-VN">
                <a:latin typeface="+mj-lt"/>
              </a:rPr>
              <a:t>Khắc phục hạn chế của vệ tinh GEO (độ trễ cao).</a:t>
            </a:r>
          </a:p>
        </p:txBody>
      </p:sp>
      <p:pic>
        <p:nvPicPr>
          <p:cNvPr id="9" name="Picture 8">
            <a:extLst>
              <a:ext uri="{FF2B5EF4-FFF2-40B4-BE49-F238E27FC236}">
                <a16:creationId xmlns:a16="http://schemas.microsoft.com/office/drawing/2014/main" id="{EDED6C79-B916-4681-A625-09C0C095D6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42048" y="1700639"/>
            <a:ext cx="4552188" cy="3951299"/>
          </a:xfrm>
          <a:prstGeom prst="rect">
            <a:avLst/>
          </a:prstGeom>
        </p:spPr>
      </p:pic>
    </p:spTree>
    <p:extLst>
      <p:ext uri="{BB962C8B-B14F-4D97-AF65-F5344CB8AC3E}">
        <p14:creationId xmlns:p14="http://schemas.microsoft.com/office/powerpoint/2010/main" val="36683116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316</TotalTime>
  <Words>2241</Words>
  <Application>Microsoft Office PowerPoint</Application>
  <PresentationFormat>Widescreen</PresentationFormat>
  <Paragraphs>189</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phuy190524@gmail.com</dc:creator>
  <cp:lastModifiedBy>ADMIN</cp:lastModifiedBy>
  <cp:revision>29</cp:revision>
  <dcterms:created xsi:type="dcterms:W3CDTF">2025-12-10T18:36:44Z</dcterms:created>
  <dcterms:modified xsi:type="dcterms:W3CDTF">2026-01-05T18:50:44Z</dcterms:modified>
</cp:coreProperties>
</file>

<file path=docProps/thumbnail.jpeg>
</file>